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73" r:id="rId6"/>
    <p:sldId id="272" r:id="rId7"/>
    <p:sldId id="257" r:id="rId8"/>
    <p:sldId id="258" r:id="rId9"/>
    <p:sldId id="269" r:id="rId10"/>
    <p:sldId id="259" r:id="rId11"/>
    <p:sldId id="260" r:id="rId12"/>
    <p:sldId id="261" r:id="rId13"/>
    <p:sldId id="267" r:id="rId14"/>
    <p:sldId id="270" r:id="rId15"/>
    <p:sldId id="262" r:id="rId16"/>
    <p:sldId id="271" r:id="rId17"/>
    <p:sldId id="263" r:id="rId18"/>
    <p:sldId id="264" r:id="rId19"/>
    <p:sldId id="265" r:id="rId20"/>
    <p:sldId id="268"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6BD4674F-178E-48DC-B063-6AEFEE1144F8}">
          <p14:sldIdLst>
            <p14:sldId id="256"/>
            <p14:sldId id="273"/>
            <p14:sldId id="272"/>
            <p14:sldId id="257"/>
            <p14:sldId id="258"/>
            <p14:sldId id="269"/>
            <p14:sldId id="259"/>
            <p14:sldId id="260"/>
            <p14:sldId id="261"/>
            <p14:sldId id="267"/>
            <p14:sldId id="270"/>
            <p14:sldId id="262"/>
            <p14:sldId id="271"/>
            <p14:sldId id="263"/>
            <p14:sldId id="264"/>
            <p14:sldId id="265"/>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46" d="100"/>
          <a:sy n="46" d="100"/>
        </p:scale>
        <p:origin x="720"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1E700B27-DE4C-4B9E-BB11-B9027034A00F}" type="datetimeFigureOut">
              <a:rPr lang="en-US" dirty="0"/>
              <a:pPr/>
              <a:t>4/17/2018</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C40F4739-9812-4A9F-890D-2AD6BA5F6EE8}" type="datetimeFigureOut">
              <a:rPr lang="en-US" dirty="0"/>
              <a:t>4/17/2018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y descripció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8845AC5-A3F8-44AA-BA8F-596CDCC976D3}" type="datetimeFigureOut">
              <a:rPr lang="en-US" dirty="0"/>
              <a:t>4/17/2018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 con descripció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s-ES" smtClean="0"/>
              <a:t>Haga clic para modificar el estilo de título del patrón</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C873B183-A821-4095-A363-9EC968635539}" type="datetimeFigureOut">
              <a:rPr lang="en-US" dirty="0"/>
              <a:t>4/17/2018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arjeta de nombre">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74D01B4-0AA5-45E6-B2E6-5FA4078AEBCF}" type="datetimeFigureOut">
              <a:rPr lang="en-US" dirty="0"/>
              <a:t>4/17/2018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147335C-0450-40D7-8612-B3203BED4F28}" type="datetimeFigureOut">
              <a:rPr lang="en-US" dirty="0"/>
              <a:t>4/17/2018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D246A105-2A1C-4284-B4EA-07CF89B1A393}" type="datetimeFigureOut">
              <a:rPr lang="en-US" dirty="0"/>
              <a:t>4/17/2018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0DBE609-F3F2-45E6-BD6A-E03A8C86C1AE}" type="datetimeFigureOut">
              <a:rPr lang="en-US" dirty="0"/>
              <a:t>4/17/2018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A24AD68-089C-4467-A8F3-EA2BBCA6B44E}" type="datetimeFigureOut">
              <a:rPr lang="en-US" dirty="0"/>
              <a:t>4/17/2018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5C51FCE-E4BB-4680-8E50-3C0E348D2609}" type="datetimeFigureOut">
              <a:rPr lang="en-US" dirty="0"/>
              <a:t>4/17/2018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8AAA073D-A903-47F8-8D16-77642FB0DF1F}" type="datetimeFigureOut">
              <a:rPr lang="en-US" dirty="0"/>
              <a:t>4/17/2018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B91FA40-626B-4CA1-85D0-7A9016E395BA}" type="datetimeFigureOut">
              <a:rPr lang="en-US" dirty="0"/>
              <a:t>4/17/2018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C3F425EA-B9DC-48A7-991E-9A82573B1B21}" type="datetimeFigureOut">
              <a:rPr lang="en-US" dirty="0"/>
              <a:t>4/17/2018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6CB97F8-6CEB-469B-AFCC-889F2A2B1D5A}" type="datetimeFigureOut">
              <a:rPr lang="en-US" dirty="0"/>
              <a:t>4/17/2018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A9179F-009E-4FA5-B091-7EBB82A185BD}" type="datetimeFigureOut">
              <a:rPr lang="en-US" dirty="0"/>
              <a:t>4/17/2018</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8E665CEB-0076-4E37-B880-BCEA9784DE0A}" type="datetimeFigureOut">
              <a:rPr lang="en-US" dirty="0"/>
              <a:t>4/17/2018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6149E5E-3896-4118-99A7-7B85668F1C5E}" type="datetimeFigureOut">
              <a:rPr lang="en-US" dirty="0"/>
              <a:t>4/17/2018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7E0D914D-B099-4142-A885-11F276715148}" type="datetimeFigureOut">
              <a:rPr lang="en-US" dirty="0"/>
              <a:t>4/17/2018</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dirty="0"/>
              <a:t>
              </a:t>
            </a:r>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abogadogeneral.ipn.mx/Contratos_Convenios/Paginas/Cs_ac_4.aspx" TargetMode="External"/><Relationship Id="rId2" Type="http://schemas.openxmlformats.org/officeDocument/2006/relationships/hyperlink" Target="http://www.abogadogeneral.ipn.mx/Contratos_Convenios/Paginas/C_sp_ec_1.aspx"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rot="10800000" flipV="1">
            <a:off x="1597419" y="1253613"/>
            <a:ext cx="8825658" cy="1489587"/>
          </a:xfrm>
        </p:spPr>
        <p:txBody>
          <a:bodyPr/>
          <a:lstStyle/>
          <a:p>
            <a:pPr algn="ctr"/>
            <a:r>
              <a:rPr lang="es-MX" dirty="0" smtClean="0"/>
              <a:t>CONTRATOS DE ADQUISICIÓN DE BIENES</a:t>
            </a:r>
            <a:endParaRPr lang="es-MX" dirty="0"/>
          </a:p>
        </p:txBody>
      </p:sp>
      <p:sp>
        <p:nvSpPr>
          <p:cNvPr id="3" name="Subtítulo 2"/>
          <p:cNvSpPr>
            <a:spLocks noGrp="1"/>
          </p:cNvSpPr>
          <p:nvPr>
            <p:ph type="subTitle" idx="1"/>
          </p:nvPr>
        </p:nvSpPr>
        <p:spPr>
          <a:xfrm>
            <a:off x="1641640" y="4777380"/>
            <a:ext cx="8825658" cy="861420"/>
          </a:xfrm>
        </p:spPr>
        <p:txBody>
          <a:bodyPr/>
          <a:lstStyle/>
          <a:p>
            <a:pPr algn="ctr"/>
            <a:r>
              <a:rPr lang="es-MX" b="1" dirty="0" smtClean="0">
                <a:solidFill>
                  <a:schemeClr val="tx1"/>
                </a:solidFill>
              </a:rPr>
              <a:t>REGIDOS POR LA LEY DE ADQUISICIONES, ARRENDAMIENTOS Y SERVICIOS DEL SECTOR PÚBLICO</a:t>
            </a:r>
            <a:endParaRPr lang="es-MX" b="1" dirty="0">
              <a:solidFill>
                <a:schemeClr val="tx1"/>
              </a:solidFill>
            </a:endParaRPr>
          </a:p>
        </p:txBody>
      </p:sp>
    </p:spTree>
    <p:extLst>
      <p:ext uri="{BB962C8B-B14F-4D97-AF65-F5344CB8AC3E}">
        <p14:creationId xmlns:p14="http://schemas.microsoft.com/office/powerpoint/2010/main" val="5673777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ES" sz="2000" b="1" dirty="0"/>
              <a:t>Artículo 47.</a:t>
            </a:r>
            <a:r>
              <a:rPr lang="es-ES" sz="2000" dirty="0"/>
              <a:t> Las dependencias y entidades podrán celebrar </a:t>
            </a:r>
            <a:r>
              <a:rPr lang="es-ES" sz="2000" u="sng" dirty="0"/>
              <a:t>contratos abiertos para adquirir bienes, </a:t>
            </a:r>
            <a:r>
              <a:rPr lang="es-ES" sz="2000" dirty="0"/>
              <a:t>arrendamientos o servicios que requieran de manera reiterada conforme a lo siguiente:</a:t>
            </a:r>
            <a:r>
              <a:rPr lang="es-MX" sz="2000" dirty="0"/>
              <a:t/>
            </a:r>
            <a:br>
              <a:rPr lang="es-MX" sz="2000" dirty="0"/>
            </a:br>
            <a:r>
              <a:rPr lang="es-ES" sz="2000" dirty="0"/>
              <a:t> </a:t>
            </a:r>
            <a:r>
              <a:rPr lang="es-MX" sz="2000" dirty="0"/>
              <a:t/>
            </a:r>
            <a:br>
              <a:rPr lang="es-MX" sz="2000" dirty="0"/>
            </a:br>
            <a:r>
              <a:rPr lang="es-MX" sz="2000" b="1" dirty="0"/>
              <a:t>I. 	</a:t>
            </a:r>
            <a:r>
              <a:rPr lang="es-MX" sz="2000" dirty="0"/>
              <a:t>Se </a:t>
            </a:r>
            <a:r>
              <a:rPr lang="es-MX" sz="2000" u="sng" dirty="0"/>
              <a:t>establecerá la cantidad mínima y máxima de los bienes, arrendamientos o servicios a contratar; o bien, el presupuesto mínimo y máximo que podrá ejercerse. La cantidad o presupuesto mínimo no podrá ser inferior al cuarenta por ciento de la cantidad o presupuesto máximo</a:t>
            </a:r>
            <a:r>
              <a:rPr lang="es-MX" sz="2000" u="sng" dirty="0" smtClean="0"/>
              <a:t>. (…)</a:t>
            </a:r>
            <a:r>
              <a:rPr lang="es-MX" sz="1600" u="sng" dirty="0"/>
              <a:t/>
            </a:r>
            <a:br>
              <a:rPr lang="es-MX" sz="1600" u="sng" dirty="0"/>
            </a:br>
            <a:endParaRPr lang="es-MX" sz="1600" u="sng" dirty="0"/>
          </a:p>
        </p:txBody>
      </p:sp>
    </p:spTree>
    <p:extLst>
      <p:ext uri="{BB962C8B-B14F-4D97-AF65-F5344CB8AC3E}">
        <p14:creationId xmlns:p14="http://schemas.microsoft.com/office/powerpoint/2010/main" val="22326865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1878" y="0"/>
            <a:ext cx="8453906" cy="4467827"/>
          </a:xfrm>
        </p:spPr>
        <p:txBody>
          <a:bodyPr/>
          <a:lstStyle/>
          <a:p>
            <a:pPr algn="just"/>
            <a:r>
              <a:rPr lang="es-MX" sz="1300" dirty="0" smtClean="0"/>
              <a:t/>
            </a:r>
            <a:br>
              <a:rPr lang="es-MX" sz="1300" dirty="0" smtClean="0"/>
            </a:br>
            <a:r>
              <a:rPr lang="es-MX" sz="1300" dirty="0"/>
              <a:t/>
            </a:r>
            <a:br>
              <a:rPr lang="es-MX" sz="1300" dirty="0"/>
            </a:br>
            <a:r>
              <a:rPr lang="es-MX" sz="1300" dirty="0" smtClean="0"/>
              <a:t/>
            </a:r>
            <a:br>
              <a:rPr lang="es-MX" sz="1300" dirty="0" smtClean="0"/>
            </a:br>
            <a:r>
              <a:rPr lang="es-MX" sz="1300" dirty="0"/>
              <a:t/>
            </a:r>
            <a:br>
              <a:rPr lang="es-MX" sz="1300" dirty="0"/>
            </a:br>
            <a:r>
              <a:rPr lang="es-MX" sz="1300" dirty="0" smtClean="0"/>
              <a:t/>
            </a:r>
            <a:br>
              <a:rPr lang="es-MX" sz="1300" dirty="0" smtClean="0"/>
            </a:br>
            <a:r>
              <a:rPr lang="es-MX" sz="1400" b="1" dirty="0" smtClean="0">
                <a:solidFill>
                  <a:schemeClr val="tx1"/>
                </a:solidFill>
              </a:rPr>
              <a:t>REGLAMENTO </a:t>
            </a:r>
            <a:r>
              <a:rPr lang="es-MX" sz="1400" b="1" dirty="0">
                <a:solidFill>
                  <a:schemeClr val="tx1"/>
                </a:solidFill>
              </a:rPr>
              <a:t>DE LA LEY DE ADQUISICIONES, ARRENDAMIENTOS Y SERVICIOS DEL SECTOR PÚBLICO</a:t>
            </a:r>
            <a:r>
              <a:rPr lang="es-MX" sz="1300" dirty="0" smtClean="0"/>
              <a:t/>
            </a:r>
            <a:br>
              <a:rPr lang="es-MX" sz="1300" dirty="0" smtClean="0"/>
            </a:br>
            <a:r>
              <a:rPr lang="es-MX" sz="1350" dirty="0" smtClean="0"/>
              <a:t>Artículo </a:t>
            </a:r>
            <a:r>
              <a:rPr lang="es-MX" sz="1350" dirty="0"/>
              <a:t>2.</a:t>
            </a:r>
            <a:br>
              <a:rPr lang="es-MX" sz="1350" dirty="0"/>
            </a:br>
            <a:r>
              <a:rPr lang="es-MX" sz="1350" dirty="0" smtClean="0"/>
              <a:t>Adicionalmente </a:t>
            </a:r>
            <a:r>
              <a:rPr lang="es-MX" sz="1350" dirty="0"/>
              <a:t>a las definiciones contenidas en el artículo 2 de la Ley, para los efectos de este </a:t>
            </a:r>
            <a:br>
              <a:rPr lang="es-MX" sz="1350" dirty="0"/>
            </a:br>
            <a:r>
              <a:rPr lang="es-MX" sz="1350" dirty="0"/>
              <a:t>Reglamento se entenderá por:</a:t>
            </a:r>
            <a:br>
              <a:rPr lang="es-MX" sz="1350" dirty="0"/>
            </a:br>
            <a:r>
              <a:rPr lang="es-MX" sz="1350" dirty="0" smtClean="0"/>
              <a:t>I. Área contratante</a:t>
            </a:r>
            <a:r>
              <a:rPr lang="es-MX" sz="1350" dirty="0"/>
              <a:t>: la facultada en la dependencia o entidad para realizar procedimientos de contratación a </a:t>
            </a:r>
            <a:br>
              <a:rPr lang="es-MX" sz="1350" dirty="0"/>
            </a:br>
            <a:r>
              <a:rPr lang="es-MX" sz="1350" dirty="0"/>
              <a:t>efecto de adquirir o arrendar bienes o contratar la prestación de servicios que requiera la dependencia o </a:t>
            </a:r>
            <a:br>
              <a:rPr lang="es-MX" sz="1350" dirty="0"/>
            </a:br>
            <a:r>
              <a:rPr lang="es-MX" sz="1350" dirty="0" smtClean="0"/>
              <a:t>entidad </a:t>
            </a:r>
            <a:r>
              <a:rPr lang="es-MX" sz="1350" dirty="0"/>
              <a:t>de que se trate;</a:t>
            </a:r>
            <a:br>
              <a:rPr lang="es-MX" sz="1350" dirty="0"/>
            </a:br>
            <a:r>
              <a:rPr lang="es-MX" sz="1350" dirty="0" smtClean="0"/>
              <a:t>II. Área </a:t>
            </a:r>
            <a:r>
              <a:rPr lang="es-MX" sz="1350" dirty="0"/>
              <a:t>requirente: la que en </a:t>
            </a:r>
            <a:r>
              <a:rPr lang="es-MX" sz="1350" dirty="0" smtClean="0"/>
              <a:t>la </a:t>
            </a:r>
            <a:r>
              <a:rPr lang="es-MX" sz="1350" dirty="0"/>
              <a:t>dependencia o entidad, solicite o requiera formalmente la adquisición o </a:t>
            </a:r>
            <a:br>
              <a:rPr lang="es-MX" sz="1350" dirty="0"/>
            </a:br>
            <a:r>
              <a:rPr lang="es-MX" sz="1350" dirty="0"/>
              <a:t>arrendamiento de bienes o la prestación de servicios, o bien aquélla que los utilizará;</a:t>
            </a:r>
            <a:br>
              <a:rPr lang="es-MX" sz="1350" dirty="0"/>
            </a:br>
            <a:r>
              <a:rPr lang="es-MX" sz="1350" dirty="0" smtClean="0"/>
              <a:t>III. Área </a:t>
            </a:r>
            <a:r>
              <a:rPr lang="es-MX" sz="1350" dirty="0"/>
              <a:t>técnica: la que en la dependencia o entidad elabora las especificaciones técnicas </a:t>
            </a:r>
            <a:r>
              <a:rPr lang="es-MX" sz="1350" dirty="0" smtClean="0"/>
              <a:t>que </a:t>
            </a:r>
            <a:r>
              <a:rPr lang="es-MX" sz="1350" dirty="0"/>
              <a:t>se deberán </a:t>
            </a:r>
            <a:br>
              <a:rPr lang="es-MX" sz="1350" dirty="0"/>
            </a:br>
            <a:r>
              <a:rPr lang="es-MX" sz="1350" dirty="0"/>
              <a:t>incluir en el procedimiento de contratación, evalúa </a:t>
            </a:r>
            <a:r>
              <a:rPr lang="es-MX" sz="1350" dirty="0" smtClean="0"/>
              <a:t>la </a:t>
            </a:r>
            <a:r>
              <a:rPr lang="es-MX" sz="1350" dirty="0"/>
              <a:t>propuesta técnica de las proposiciones y es </a:t>
            </a:r>
            <a:br>
              <a:rPr lang="es-MX" sz="1350" dirty="0"/>
            </a:br>
            <a:r>
              <a:rPr lang="es-MX" sz="1350" dirty="0"/>
              <a:t>responsable de responder en la junta de aclaraciones, las preguntas que sobre estos aspectos realicen los </a:t>
            </a:r>
            <a:br>
              <a:rPr lang="es-MX" sz="1350" dirty="0"/>
            </a:br>
            <a:r>
              <a:rPr lang="es-MX" sz="1350" dirty="0"/>
              <a:t>licitantes; el Área técnica, podrá </a:t>
            </a:r>
            <a:r>
              <a:rPr lang="es-MX" sz="1350" dirty="0" smtClean="0"/>
              <a:t>tener </a:t>
            </a:r>
            <a:r>
              <a:rPr lang="es-MX" sz="1350" dirty="0"/>
              <a:t>también el carácter de Área </a:t>
            </a:r>
            <a:r>
              <a:rPr lang="es-MX" sz="1350" dirty="0" smtClean="0"/>
              <a:t>requirente. (…)</a:t>
            </a:r>
            <a:br>
              <a:rPr lang="es-MX" sz="1350" dirty="0" smtClean="0"/>
            </a:br>
            <a:r>
              <a:rPr lang="es-MX" sz="1200" b="1" dirty="0"/>
              <a:t/>
            </a:r>
            <a:br>
              <a:rPr lang="es-MX" sz="1200" b="1" dirty="0"/>
            </a:br>
            <a:r>
              <a:rPr lang="es-MX" sz="1200" dirty="0"/>
              <a:t/>
            </a:r>
            <a:br>
              <a:rPr lang="es-MX" sz="1200" dirty="0"/>
            </a:br>
            <a:endParaRPr lang="es-MX" sz="1200" dirty="0"/>
          </a:p>
        </p:txBody>
      </p:sp>
    </p:spTree>
    <p:extLst>
      <p:ext uri="{BB962C8B-B14F-4D97-AF65-F5344CB8AC3E}">
        <p14:creationId xmlns:p14="http://schemas.microsoft.com/office/powerpoint/2010/main" val="1728289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5731" y="520861"/>
            <a:ext cx="8512861" cy="3680749"/>
          </a:xfrm>
        </p:spPr>
        <p:txBody>
          <a:bodyPr/>
          <a:lstStyle/>
          <a:p>
            <a:pPr algn="just"/>
            <a:r>
              <a:rPr lang="es-MX" sz="1600" b="1" dirty="0" smtClean="0"/>
              <a:t>Artículo </a:t>
            </a:r>
            <a:r>
              <a:rPr lang="es-MX" sz="1600" b="1" dirty="0"/>
              <a:t>74.- </a:t>
            </a:r>
            <a:r>
              <a:rPr lang="es-MX" sz="1600" dirty="0"/>
              <a:t>Para efectos del primer párrafo del </a:t>
            </a:r>
            <a:r>
              <a:rPr lang="es-MX" sz="1600" u="sng" dirty="0"/>
              <a:t>artículo 42 </a:t>
            </a:r>
            <a:r>
              <a:rPr lang="es-MX" sz="1600" dirty="0"/>
              <a:t>de la Ley, se considerará que existe </a:t>
            </a:r>
            <a:r>
              <a:rPr lang="es-MX" sz="1600" u="sng" dirty="0"/>
              <a:t>fraccionamiento de las operaciones</a:t>
            </a:r>
            <a:r>
              <a:rPr lang="es-MX" sz="1600" dirty="0"/>
              <a:t>, cuando en las contrataciones involucradas se presenten las siguientes circunstancias: </a:t>
            </a:r>
            <a:r>
              <a:rPr lang="es-MX" sz="1600" dirty="0" smtClean="0"/>
              <a:t/>
            </a:r>
            <a:br>
              <a:rPr lang="es-MX" sz="1600" dirty="0" smtClean="0"/>
            </a:br>
            <a:r>
              <a:rPr lang="es-MX" sz="1600" dirty="0"/>
              <a:t/>
            </a:r>
            <a:br>
              <a:rPr lang="es-MX" sz="1600" dirty="0"/>
            </a:br>
            <a:r>
              <a:rPr lang="es-MX" sz="1600" b="1" dirty="0"/>
              <a:t>I. </a:t>
            </a:r>
            <a:r>
              <a:rPr lang="es-MX" sz="1600" dirty="0"/>
              <a:t>Todas estén fundadas en el artículo 42 de la Ley y la suma de sus importes superen el monto máximo indicado en el Presupuesto de Egresos de la Federación para cada procedimiento de excepción; </a:t>
            </a:r>
            <a:br>
              <a:rPr lang="es-MX" sz="1600" dirty="0"/>
            </a:br>
            <a:r>
              <a:rPr lang="es-MX" sz="1600" b="1" dirty="0"/>
              <a:t>II. </a:t>
            </a:r>
            <a:r>
              <a:rPr lang="es-MX" sz="1600" dirty="0"/>
              <a:t>Los bienes o servicios objeto de las contrataciones sean exactamente </a:t>
            </a:r>
            <a:r>
              <a:rPr lang="es-MX" sz="1600" dirty="0" smtClean="0"/>
              <a:t>los mismos</a:t>
            </a:r>
            <a:r>
              <a:rPr lang="es-MX" sz="1600" dirty="0"/>
              <a:t>; </a:t>
            </a:r>
            <a:br>
              <a:rPr lang="es-MX" sz="1600" dirty="0"/>
            </a:br>
            <a:r>
              <a:rPr lang="es-MX" sz="1600" b="1" dirty="0"/>
              <a:t>III. </a:t>
            </a:r>
            <a:r>
              <a:rPr lang="es-MX" sz="1600" dirty="0"/>
              <a:t>Las operaciones se efectúen en un sólo ejercicio fiscal; </a:t>
            </a:r>
            <a:br>
              <a:rPr lang="es-MX" sz="1600" dirty="0"/>
            </a:br>
            <a:r>
              <a:rPr lang="es-MX" sz="1600" b="1" dirty="0"/>
              <a:t>IV. </a:t>
            </a:r>
            <a:r>
              <a:rPr lang="es-MX" sz="1600" dirty="0"/>
              <a:t>El Área contratante o el Área requirente pudieron prever las contrataciones en un sólo procedimiento, sin que se haya realizado de esta forma, y </a:t>
            </a:r>
            <a:br>
              <a:rPr lang="es-MX" sz="1600" dirty="0"/>
            </a:br>
            <a:r>
              <a:rPr lang="es-MX" sz="1600" b="1" dirty="0"/>
              <a:t>V. </a:t>
            </a:r>
            <a:r>
              <a:rPr lang="es-MX" sz="1600" dirty="0"/>
              <a:t>Las solicitudes de contratación se realicen por la misma Área requirente y el Área contratante sea la misma, o bien, el Área requirente sea la misma y el Área contratante sea diferente.</a:t>
            </a:r>
          </a:p>
        </p:txBody>
      </p:sp>
    </p:spTree>
    <p:extLst>
      <p:ext uri="{BB962C8B-B14F-4D97-AF65-F5344CB8AC3E}">
        <p14:creationId xmlns:p14="http://schemas.microsoft.com/office/powerpoint/2010/main" val="29321623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1878" y="532435"/>
            <a:ext cx="8453906" cy="4004841"/>
          </a:xfrm>
        </p:spPr>
        <p:txBody>
          <a:bodyPr/>
          <a:lstStyle/>
          <a:p>
            <a:pPr algn="just"/>
            <a:r>
              <a:rPr lang="es-MX" sz="1800" dirty="0"/>
              <a:t>Artículo 82.</a:t>
            </a:r>
            <a:br>
              <a:rPr lang="es-MX" sz="1800" dirty="0"/>
            </a:br>
            <a:r>
              <a:rPr lang="es-MX" sz="1800" dirty="0"/>
              <a:t/>
            </a:r>
            <a:br>
              <a:rPr lang="es-MX" sz="1800" dirty="0"/>
            </a:br>
            <a:r>
              <a:rPr lang="es-MX" sz="1800" dirty="0"/>
              <a:t>Las dependencias y entidades, en contrataciones iguales o superiores al equivalente a trescientas </a:t>
            </a:r>
            <a:br>
              <a:rPr lang="es-MX" sz="1800" dirty="0"/>
            </a:br>
            <a:r>
              <a:rPr lang="es-MX" sz="1800" dirty="0"/>
              <a:t>veces el salario mínimo general </a:t>
            </a:r>
            <a:r>
              <a:rPr lang="es-MX" sz="1800" dirty="0" smtClean="0"/>
              <a:t>diario </a:t>
            </a:r>
            <a:r>
              <a:rPr lang="es-MX" sz="1800" dirty="0"/>
              <a:t>vigente en el Distrito Federal, deberán formalizar las adquisiciones, </a:t>
            </a:r>
            <a:r>
              <a:rPr lang="es-MX" sz="1800" dirty="0" smtClean="0"/>
              <a:t>arrendamientos </a:t>
            </a:r>
            <a:r>
              <a:rPr lang="es-MX" sz="1800" dirty="0"/>
              <a:t>y servicios a través de contratos, los cuales deberán contener, en lo aplicable, los elementos a que </a:t>
            </a:r>
            <a:r>
              <a:rPr lang="es-MX" sz="1800" dirty="0" smtClean="0"/>
              <a:t>se </a:t>
            </a:r>
            <a:r>
              <a:rPr lang="es-MX" sz="1800" dirty="0"/>
              <a:t>refiere el artículo 45 de la Ley y lo previsto en el artículo 81 </a:t>
            </a:r>
            <a:r>
              <a:rPr lang="es-MX" sz="1800" dirty="0" smtClean="0"/>
              <a:t>de </a:t>
            </a:r>
            <a:r>
              <a:rPr lang="es-MX" sz="1800" dirty="0"/>
              <a:t>este Reglamento, debiendo considerar el contenido </a:t>
            </a:r>
            <a:r>
              <a:rPr lang="es-MX" sz="1800" dirty="0" smtClean="0"/>
              <a:t>de </a:t>
            </a:r>
            <a:r>
              <a:rPr lang="es-MX" sz="1800" dirty="0"/>
              <a:t>la convocatoria a la licitación pública, de la invitación a cuando menos tres personas o de la solicitud de cotización </a:t>
            </a:r>
            <a:r>
              <a:rPr lang="es-MX" sz="1800" dirty="0" smtClean="0"/>
              <a:t>y</a:t>
            </a:r>
            <a:r>
              <a:rPr lang="es-MX" sz="1800" dirty="0"/>
              <a:t>, en su caso, de sus modificaciones</a:t>
            </a:r>
            <a:r>
              <a:rPr lang="es-MX" sz="1800" dirty="0" smtClean="0"/>
              <a:t>. (…)</a:t>
            </a:r>
            <a:br>
              <a:rPr lang="es-MX" sz="1800" dirty="0" smtClean="0"/>
            </a:br>
            <a:r>
              <a:rPr lang="es-MX" sz="1800" dirty="0"/>
              <a:t/>
            </a:r>
            <a:br>
              <a:rPr lang="es-MX" sz="1800" dirty="0"/>
            </a:br>
            <a:r>
              <a:rPr lang="es-MX" sz="1800" b="1" dirty="0"/>
              <a:t/>
            </a:r>
            <a:br>
              <a:rPr lang="es-MX" sz="1800" b="1" dirty="0"/>
            </a:br>
            <a:r>
              <a:rPr lang="es-MX" sz="1800" dirty="0"/>
              <a:t/>
            </a:r>
            <a:br>
              <a:rPr lang="es-MX" sz="1800" dirty="0"/>
            </a:br>
            <a:endParaRPr lang="es-MX" sz="1800" dirty="0"/>
          </a:p>
        </p:txBody>
      </p:sp>
    </p:spTree>
    <p:extLst>
      <p:ext uri="{BB962C8B-B14F-4D97-AF65-F5344CB8AC3E}">
        <p14:creationId xmlns:p14="http://schemas.microsoft.com/office/powerpoint/2010/main" val="12510345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3" y="973668"/>
            <a:ext cx="8761413" cy="855132"/>
          </a:xfrm>
        </p:spPr>
        <p:txBody>
          <a:bodyPr/>
          <a:lstStyle/>
          <a:p>
            <a:pPr algn="ctr"/>
            <a:r>
              <a:rPr lang="es-MX" dirty="0" smtClean="0"/>
              <a:t>Montos de actuación </a:t>
            </a:r>
            <a:r>
              <a:rPr lang="es-MX" sz="1100" b="1" i="1" u="sng" dirty="0" smtClean="0"/>
              <a:t>(*ANTES DE IVA)  </a:t>
            </a:r>
            <a:r>
              <a:rPr lang="es-MX" dirty="0" smtClean="0"/>
              <a:t/>
            </a:r>
            <a:br>
              <a:rPr lang="es-MX" dirty="0" smtClean="0"/>
            </a:br>
            <a:r>
              <a:rPr lang="es-MX" sz="1600" b="1" dirty="0" smtClean="0">
                <a:solidFill>
                  <a:schemeClr val="tx1"/>
                </a:solidFill>
              </a:rPr>
              <a:t>(CIRCULAR NO. 6)</a:t>
            </a:r>
            <a:endParaRPr lang="es-MX" sz="1600" b="1" dirty="0">
              <a:solidFill>
                <a:schemeClr val="tx1"/>
              </a:solidFill>
            </a:endParaRPr>
          </a:p>
        </p:txBody>
      </p:sp>
      <p:sp>
        <p:nvSpPr>
          <p:cNvPr id="5" name="Marcador de texto 4"/>
          <p:cNvSpPr>
            <a:spLocks noGrp="1"/>
          </p:cNvSpPr>
          <p:nvPr>
            <p:ph type="body" idx="1"/>
          </p:nvPr>
        </p:nvSpPr>
        <p:spPr/>
        <p:txBody>
          <a:bodyPr/>
          <a:lstStyle/>
          <a:p>
            <a:r>
              <a:rPr lang="es-MX" dirty="0" smtClean="0"/>
              <a:t>ÁREA CENTRAL</a:t>
            </a:r>
            <a:endParaRPr lang="es-MX" dirty="0"/>
          </a:p>
        </p:txBody>
      </p:sp>
      <p:sp>
        <p:nvSpPr>
          <p:cNvPr id="6" name="Marcador de contenido 5"/>
          <p:cNvSpPr>
            <a:spLocks noGrp="1"/>
          </p:cNvSpPr>
          <p:nvPr>
            <p:ph sz="half" idx="2"/>
          </p:nvPr>
        </p:nvSpPr>
        <p:spPr/>
        <p:txBody>
          <a:bodyPr/>
          <a:lstStyle/>
          <a:p>
            <a:r>
              <a:rPr lang="es-MX" b="1" dirty="0" smtClean="0"/>
              <a:t>ADJUDICACIÓN DIRECTA (AD)</a:t>
            </a:r>
          </a:p>
          <a:p>
            <a:r>
              <a:rPr lang="es-MX" b="1" dirty="0" smtClean="0"/>
              <a:t>IM3P</a:t>
            </a:r>
          </a:p>
          <a:p>
            <a:r>
              <a:rPr lang="es-MX" b="1" dirty="0" smtClean="0"/>
              <a:t>LICITACIÓN PÚBLICA (LP)</a:t>
            </a:r>
            <a:endParaRPr lang="es-MX" b="1" dirty="0"/>
          </a:p>
        </p:txBody>
      </p:sp>
      <p:sp>
        <p:nvSpPr>
          <p:cNvPr id="7" name="Marcador de texto 6"/>
          <p:cNvSpPr>
            <a:spLocks noGrp="1"/>
          </p:cNvSpPr>
          <p:nvPr>
            <p:ph type="body" sz="quarter" idx="3"/>
          </p:nvPr>
        </p:nvSpPr>
        <p:spPr/>
        <p:txBody>
          <a:bodyPr/>
          <a:lstStyle/>
          <a:p>
            <a:r>
              <a:rPr lang="es-MX" dirty="0" smtClean="0"/>
              <a:t>MONTOS</a:t>
            </a:r>
            <a:endParaRPr lang="es-MX" dirty="0"/>
          </a:p>
        </p:txBody>
      </p:sp>
      <p:sp>
        <p:nvSpPr>
          <p:cNvPr id="8" name="Marcador de contenido 7"/>
          <p:cNvSpPr>
            <a:spLocks noGrp="1"/>
          </p:cNvSpPr>
          <p:nvPr>
            <p:ph sz="quarter" idx="4"/>
          </p:nvPr>
        </p:nvSpPr>
        <p:spPr/>
        <p:txBody>
          <a:bodyPr/>
          <a:lstStyle/>
          <a:p>
            <a:r>
              <a:rPr lang="es-MX" b="1" dirty="0" smtClean="0"/>
              <a:t>$460,000.00</a:t>
            </a:r>
          </a:p>
          <a:p>
            <a:r>
              <a:rPr lang="es-MX" b="1" dirty="0"/>
              <a:t>$</a:t>
            </a:r>
            <a:r>
              <a:rPr lang="es-MX" b="1" dirty="0" smtClean="0"/>
              <a:t>460,001.00 - $3,177,000.00</a:t>
            </a:r>
          </a:p>
          <a:p>
            <a:r>
              <a:rPr lang="es-MX" b="1" dirty="0"/>
              <a:t>$</a:t>
            </a:r>
            <a:r>
              <a:rPr lang="es-MX" b="1" dirty="0" smtClean="0"/>
              <a:t>3,177,001.00 en adelante.</a:t>
            </a:r>
            <a:endParaRPr lang="es-MX" b="1" dirty="0"/>
          </a:p>
          <a:p>
            <a:endParaRPr lang="es-MX" dirty="0"/>
          </a:p>
          <a:p>
            <a:endParaRPr lang="es-MX" dirty="0"/>
          </a:p>
        </p:txBody>
      </p:sp>
    </p:spTree>
    <p:extLst>
      <p:ext uri="{BB962C8B-B14F-4D97-AF65-F5344CB8AC3E}">
        <p14:creationId xmlns:p14="http://schemas.microsoft.com/office/powerpoint/2010/main" val="2671834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154953" y="973667"/>
            <a:ext cx="8761413" cy="1120603"/>
          </a:xfrm>
        </p:spPr>
        <p:txBody>
          <a:bodyPr/>
          <a:lstStyle/>
          <a:p>
            <a:pPr algn="ctr"/>
            <a:r>
              <a:rPr lang="es-MX" dirty="0"/>
              <a:t>Montos de </a:t>
            </a:r>
            <a:r>
              <a:rPr lang="es-MX" dirty="0" smtClean="0"/>
              <a:t>actuación </a:t>
            </a:r>
            <a:r>
              <a:rPr lang="es-MX" sz="1100" b="1" i="1" u="sng" dirty="0"/>
              <a:t>(*ANTES DE IVA) </a:t>
            </a:r>
            <a:r>
              <a:rPr lang="es-MX" dirty="0" smtClean="0"/>
              <a:t/>
            </a:r>
            <a:br>
              <a:rPr lang="es-MX" dirty="0" smtClean="0"/>
            </a:br>
            <a:r>
              <a:rPr lang="es-MX" sz="1600" b="1" dirty="0">
                <a:solidFill>
                  <a:prstClr val="black"/>
                </a:solidFill>
              </a:rPr>
              <a:t>(CIRCULAR NO. 6)</a:t>
            </a:r>
            <a:r>
              <a:rPr lang="es-MX" dirty="0" smtClean="0"/>
              <a:t> </a:t>
            </a:r>
            <a:endParaRPr lang="es-MX" dirty="0"/>
          </a:p>
        </p:txBody>
      </p:sp>
      <p:sp>
        <p:nvSpPr>
          <p:cNvPr id="6" name="Marcador de texto 5"/>
          <p:cNvSpPr>
            <a:spLocks noGrp="1"/>
          </p:cNvSpPr>
          <p:nvPr>
            <p:ph type="body" idx="1"/>
          </p:nvPr>
        </p:nvSpPr>
        <p:spPr/>
        <p:txBody>
          <a:bodyPr/>
          <a:lstStyle/>
          <a:p>
            <a:r>
              <a:rPr lang="es-MX" dirty="0" smtClean="0"/>
              <a:t>Unidad Responsable</a:t>
            </a:r>
            <a:endParaRPr lang="es-MX" dirty="0"/>
          </a:p>
        </p:txBody>
      </p:sp>
      <p:sp>
        <p:nvSpPr>
          <p:cNvPr id="7" name="Marcador de contenido 6"/>
          <p:cNvSpPr>
            <a:spLocks noGrp="1"/>
          </p:cNvSpPr>
          <p:nvPr>
            <p:ph sz="half" idx="2"/>
          </p:nvPr>
        </p:nvSpPr>
        <p:spPr/>
        <p:txBody>
          <a:bodyPr/>
          <a:lstStyle/>
          <a:p>
            <a:r>
              <a:rPr lang="es-MX" b="1" dirty="0"/>
              <a:t>ADJUDICACIÓN DIRECTA (AD)</a:t>
            </a:r>
          </a:p>
          <a:p>
            <a:r>
              <a:rPr lang="es-MX" b="1" dirty="0"/>
              <a:t>IM3P</a:t>
            </a:r>
          </a:p>
          <a:p>
            <a:r>
              <a:rPr lang="es-MX" b="1" dirty="0"/>
              <a:t>LICITACIÓN PÚBLICA (LP)</a:t>
            </a:r>
          </a:p>
          <a:p>
            <a:endParaRPr lang="es-MX" dirty="0"/>
          </a:p>
        </p:txBody>
      </p:sp>
      <p:sp>
        <p:nvSpPr>
          <p:cNvPr id="8" name="Marcador de texto 7"/>
          <p:cNvSpPr>
            <a:spLocks noGrp="1"/>
          </p:cNvSpPr>
          <p:nvPr>
            <p:ph type="body" sz="quarter" idx="3"/>
          </p:nvPr>
        </p:nvSpPr>
        <p:spPr/>
        <p:txBody>
          <a:bodyPr/>
          <a:lstStyle/>
          <a:p>
            <a:r>
              <a:rPr lang="es-MX" dirty="0" smtClean="0"/>
              <a:t>Montos</a:t>
            </a:r>
            <a:endParaRPr lang="es-MX" dirty="0"/>
          </a:p>
        </p:txBody>
      </p:sp>
      <p:sp>
        <p:nvSpPr>
          <p:cNvPr id="9" name="Marcador de contenido 8"/>
          <p:cNvSpPr>
            <a:spLocks noGrp="1"/>
          </p:cNvSpPr>
          <p:nvPr>
            <p:ph sz="quarter" idx="4"/>
          </p:nvPr>
        </p:nvSpPr>
        <p:spPr/>
        <p:txBody>
          <a:bodyPr/>
          <a:lstStyle/>
          <a:p>
            <a:r>
              <a:rPr lang="es-MX" b="1" dirty="0" smtClean="0"/>
              <a:t>$174,000.00</a:t>
            </a:r>
          </a:p>
          <a:p>
            <a:r>
              <a:rPr lang="es-MX" b="1" dirty="0"/>
              <a:t>$</a:t>
            </a:r>
            <a:r>
              <a:rPr lang="es-MX" b="1" dirty="0" smtClean="0"/>
              <a:t>174,001.00 - $598,000.00</a:t>
            </a:r>
          </a:p>
          <a:p>
            <a:r>
              <a:rPr lang="es-MX" b="1" dirty="0"/>
              <a:t>$</a:t>
            </a:r>
            <a:r>
              <a:rPr lang="es-MX" b="1" dirty="0" smtClean="0"/>
              <a:t>598,001.00  en adelante.</a:t>
            </a:r>
            <a:endParaRPr lang="es-MX" b="1" dirty="0"/>
          </a:p>
          <a:p>
            <a:endParaRPr lang="es-MX" dirty="0"/>
          </a:p>
          <a:p>
            <a:endParaRPr lang="es-MX" dirty="0"/>
          </a:p>
        </p:txBody>
      </p:sp>
    </p:spTree>
    <p:extLst>
      <p:ext uri="{BB962C8B-B14F-4D97-AF65-F5344CB8AC3E}">
        <p14:creationId xmlns:p14="http://schemas.microsoft.com/office/powerpoint/2010/main" val="17256266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ítulo 6"/>
          <p:cNvSpPr>
            <a:spLocks noGrp="1"/>
          </p:cNvSpPr>
          <p:nvPr>
            <p:ph type="title"/>
          </p:nvPr>
        </p:nvSpPr>
        <p:spPr>
          <a:xfrm>
            <a:off x="1154953" y="973668"/>
            <a:ext cx="8761413" cy="1002616"/>
          </a:xfrm>
        </p:spPr>
        <p:txBody>
          <a:bodyPr/>
          <a:lstStyle/>
          <a:p>
            <a:pPr algn="ctr"/>
            <a:r>
              <a:rPr lang="es-MX" dirty="0"/>
              <a:t/>
            </a:r>
            <a:br>
              <a:rPr lang="es-MX" dirty="0"/>
            </a:br>
            <a:r>
              <a:rPr lang="es-MX" dirty="0"/>
              <a:t> </a:t>
            </a:r>
            <a:br>
              <a:rPr lang="es-MX" dirty="0"/>
            </a:br>
            <a:r>
              <a:rPr lang="es-MX" sz="2400" b="1" dirty="0" smtClean="0"/>
              <a:t>Clasificador </a:t>
            </a:r>
            <a:r>
              <a:rPr lang="es-MX" sz="2400" b="1" dirty="0"/>
              <a:t>por Objeto del Gasto para la Administración Pública </a:t>
            </a:r>
            <a:r>
              <a:rPr lang="es-MX" sz="2400" b="1" dirty="0" smtClean="0"/>
              <a:t>Federal </a:t>
            </a:r>
            <a:br>
              <a:rPr lang="es-MX" sz="2400" b="1" dirty="0" smtClean="0"/>
            </a:br>
            <a:r>
              <a:rPr lang="es-MX" sz="1600" b="1" dirty="0" smtClean="0">
                <a:solidFill>
                  <a:schemeClr val="tx1"/>
                </a:solidFill>
              </a:rPr>
              <a:t>24 </a:t>
            </a:r>
            <a:r>
              <a:rPr lang="es-MX" sz="1600" b="1" dirty="0">
                <a:solidFill>
                  <a:schemeClr val="tx1"/>
                </a:solidFill>
              </a:rPr>
              <a:t>de julio de 2013 </a:t>
            </a:r>
            <a:r>
              <a:rPr lang="es-MX" sz="1600" b="1" dirty="0" smtClean="0">
                <a:solidFill>
                  <a:schemeClr val="tx1"/>
                </a:solidFill>
              </a:rPr>
              <a:t> (Publicación DOF, validar sus actualizaciones)</a:t>
            </a:r>
            <a:r>
              <a:rPr lang="es-MX" dirty="0"/>
              <a:t/>
            </a:r>
            <a:br>
              <a:rPr lang="es-MX" dirty="0"/>
            </a:br>
            <a:r>
              <a:rPr lang="es-MX" dirty="0"/>
              <a:t> </a:t>
            </a:r>
            <a:br>
              <a:rPr lang="es-MX" dirty="0"/>
            </a:br>
            <a:r>
              <a:rPr lang="es-MX" b="1" dirty="0" smtClean="0"/>
              <a:t>. </a:t>
            </a:r>
            <a:endParaRPr lang="es-MX" dirty="0"/>
          </a:p>
        </p:txBody>
      </p:sp>
      <p:sp>
        <p:nvSpPr>
          <p:cNvPr id="8" name="Marcador de contenido 7"/>
          <p:cNvSpPr>
            <a:spLocks noGrp="1"/>
          </p:cNvSpPr>
          <p:nvPr>
            <p:ph idx="1"/>
          </p:nvPr>
        </p:nvSpPr>
        <p:spPr>
          <a:xfrm>
            <a:off x="1154955" y="2344994"/>
            <a:ext cx="8761412" cy="4513006"/>
          </a:xfrm>
        </p:spPr>
        <p:txBody>
          <a:bodyPr>
            <a:normAutofit lnSpcReduction="10000"/>
          </a:bodyPr>
          <a:lstStyle/>
          <a:p>
            <a:r>
              <a:rPr lang="es-MX" b="1" dirty="0">
                <a:solidFill>
                  <a:schemeClr val="tx1"/>
                </a:solidFill>
              </a:rPr>
              <a:t>2000 MATERIALES Y SUMINISTROS</a:t>
            </a:r>
          </a:p>
          <a:p>
            <a:r>
              <a:rPr lang="es-MX" b="1" dirty="0">
                <a:solidFill>
                  <a:schemeClr val="tx1"/>
                </a:solidFill>
              </a:rPr>
              <a:t>2100 MATERIALES DE ADMINISTRACIÓN, EMISIÓN DE DOCUMENTOS Y ARTÍCULOS OFICIALES</a:t>
            </a:r>
          </a:p>
          <a:p>
            <a:r>
              <a:rPr lang="es-MX" b="1" dirty="0">
                <a:solidFill>
                  <a:schemeClr val="tx1"/>
                </a:solidFill>
              </a:rPr>
              <a:t>2200 ALIMENTOS Y UTENSILIOS</a:t>
            </a:r>
          </a:p>
          <a:p>
            <a:r>
              <a:rPr lang="es-MX" b="1" dirty="0">
                <a:solidFill>
                  <a:schemeClr val="tx1"/>
                </a:solidFill>
              </a:rPr>
              <a:t>2300 MATERIAS PRIMAS Y MATERIALES DE PRODUCCIÓN Y COMERCIALIZACIÓN</a:t>
            </a:r>
          </a:p>
          <a:p>
            <a:r>
              <a:rPr lang="es-MX" b="1" dirty="0">
                <a:solidFill>
                  <a:schemeClr val="tx1"/>
                </a:solidFill>
              </a:rPr>
              <a:t>2400 MATERIALES Y ARTÍCULOS DE CONSTRUCCIÓN Y DE REPARACIÓN</a:t>
            </a:r>
          </a:p>
          <a:p>
            <a:r>
              <a:rPr lang="es-MX" b="1" dirty="0">
                <a:solidFill>
                  <a:schemeClr val="tx1"/>
                </a:solidFill>
              </a:rPr>
              <a:t>2500 PRODUCTOS QUÍMICOS, FARMACÉUTICOS Y DE LABORATORIO</a:t>
            </a:r>
          </a:p>
          <a:p>
            <a:r>
              <a:rPr lang="es-MX" b="1" dirty="0">
                <a:solidFill>
                  <a:schemeClr val="tx1"/>
                </a:solidFill>
              </a:rPr>
              <a:t>2600 COMBUSTIBLES, LUBRICANTES Y ADITIVOS</a:t>
            </a:r>
          </a:p>
          <a:p>
            <a:r>
              <a:rPr lang="es-MX" b="1" dirty="0">
                <a:solidFill>
                  <a:schemeClr val="tx1"/>
                </a:solidFill>
              </a:rPr>
              <a:t>2700 VESTUARIO, BLANCOS, PRENDAS DE PROTECCIÓN Y ARTÍCULOS DEPORTIVOS</a:t>
            </a:r>
          </a:p>
          <a:p>
            <a:r>
              <a:rPr lang="es-MX" b="1" dirty="0">
                <a:solidFill>
                  <a:schemeClr val="tx1"/>
                </a:solidFill>
              </a:rPr>
              <a:t>2800 MATERIALES Y SUMINISTROS PARA SEGURIDAD</a:t>
            </a:r>
          </a:p>
          <a:p>
            <a:r>
              <a:rPr lang="es-MX" b="1" dirty="0">
                <a:solidFill>
                  <a:schemeClr val="tx1"/>
                </a:solidFill>
              </a:rPr>
              <a:t>2900 HERRAMIENTAS, REFACCIONES Y ACCESORIOS MENORES</a:t>
            </a:r>
          </a:p>
          <a:p>
            <a:endParaRPr lang="es-MX" dirty="0"/>
          </a:p>
        </p:txBody>
      </p:sp>
    </p:spTree>
    <p:extLst>
      <p:ext uri="{BB962C8B-B14F-4D97-AF65-F5344CB8AC3E}">
        <p14:creationId xmlns:p14="http://schemas.microsoft.com/office/powerpoint/2010/main" val="14221887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3" y="973667"/>
            <a:ext cx="8761413" cy="973119"/>
          </a:xfrm>
        </p:spPr>
        <p:txBody>
          <a:bodyPr/>
          <a:lstStyle/>
          <a:p>
            <a:pPr algn="ctr"/>
            <a:r>
              <a:rPr lang="es-MX" dirty="0" smtClean="0"/>
              <a:t>Descarga de formatos de contratos ECUS y ÁREA CENTRAL</a:t>
            </a:r>
            <a:endParaRPr lang="es-MX" dirty="0"/>
          </a:p>
        </p:txBody>
      </p:sp>
      <p:sp>
        <p:nvSpPr>
          <p:cNvPr id="3" name="Marcador de contenido 2"/>
          <p:cNvSpPr>
            <a:spLocks noGrp="1"/>
          </p:cNvSpPr>
          <p:nvPr>
            <p:ph idx="1"/>
          </p:nvPr>
        </p:nvSpPr>
        <p:spPr/>
        <p:txBody>
          <a:bodyPr/>
          <a:lstStyle/>
          <a:p>
            <a:r>
              <a:rPr lang="es-MX" dirty="0">
                <a:hlinkClick r:id="rId2"/>
              </a:rPr>
              <a:t>http://</a:t>
            </a:r>
            <a:r>
              <a:rPr lang="es-MX" dirty="0" smtClean="0">
                <a:hlinkClick r:id="rId2"/>
              </a:rPr>
              <a:t>www.abogadogeneral.ipn.mx/Contratos_Convenios/Paginas/C_sp_ec_1.aspx</a:t>
            </a:r>
            <a:endParaRPr lang="es-MX" dirty="0" smtClean="0"/>
          </a:p>
          <a:p>
            <a:r>
              <a:rPr lang="es-MX" dirty="0">
                <a:hlinkClick r:id="rId3"/>
              </a:rPr>
              <a:t>http://</a:t>
            </a:r>
            <a:r>
              <a:rPr lang="es-MX" dirty="0" smtClean="0">
                <a:hlinkClick r:id="rId3"/>
              </a:rPr>
              <a:t>www.abogadogeneral.ipn.mx/Contratos_Convenios/Paginas/Cs_ac_4.aspx</a:t>
            </a:r>
            <a:endParaRPr lang="es-MX" dirty="0" smtClean="0"/>
          </a:p>
          <a:p>
            <a:endParaRPr lang="es-MX" dirty="0"/>
          </a:p>
        </p:txBody>
      </p:sp>
    </p:spTree>
    <p:extLst>
      <p:ext uri="{BB962C8B-B14F-4D97-AF65-F5344CB8AC3E}">
        <p14:creationId xmlns:p14="http://schemas.microsoft.com/office/powerpoint/2010/main" val="647407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		FUNDAMENTACIÓN </a:t>
            </a:r>
            <a:endParaRPr lang="es-MX" dirty="0"/>
          </a:p>
        </p:txBody>
      </p:sp>
      <p:sp>
        <p:nvSpPr>
          <p:cNvPr id="4" name="Marcador de texto 3"/>
          <p:cNvSpPr>
            <a:spLocks noGrp="1"/>
          </p:cNvSpPr>
          <p:nvPr>
            <p:ph type="body" idx="1"/>
          </p:nvPr>
        </p:nvSpPr>
        <p:spPr>
          <a:xfrm>
            <a:off x="1154954" y="2256894"/>
            <a:ext cx="1970211" cy="509455"/>
          </a:xfrm>
        </p:spPr>
        <p:txBody>
          <a:bodyPr/>
          <a:lstStyle/>
          <a:p>
            <a:pPr algn="ctr"/>
            <a:r>
              <a:rPr lang="es-MX" dirty="0" smtClean="0"/>
              <a:t>CPEUM</a:t>
            </a:r>
            <a:endParaRPr lang="es-MX" dirty="0"/>
          </a:p>
        </p:txBody>
      </p:sp>
      <p:sp>
        <p:nvSpPr>
          <p:cNvPr id="7" name="Marcador de texto 6"/>
          <p:cNvSpPr>
            <a:spLocks noGrp="1"/>
          </p:cNvSpPr>
          <p:nvPr>
            <p:ph type="body" sz="half" idx="15"/>
          </p:nvPr>
        </p:nvSpPr>
        <p:spPr>
          <a:xfrm>
            <a:off x="1151262" y="2766348"/>
            <a:ext cx="2595243" cy="2741267"/>
          </a:xfrm>
        </p:spPr>
        <p:txBody>
          <a:bodyPr>
            <a:normAutofit/>
          </a:bodyPr>
          <a:lstStyle/>
          <a:p>
            <a:r>
              <a:rPr lang="es-MX" sz="1200" b="1" dirty="0" smtClean="0"/>
              <a:t>134 (FUNDAMENTO BASE).</a:t>
            </a:r>
            <a:endParaRPr lang="es-MX" sz="1200" b="1" dirty="0"/>
          </a:p>
        </p:txBody>
      </p:sp>
      <p:sp>
        <p:nvSpPr>
          <p:cNvPr id="5" name="Marcador de texto 4"/>
          <p:cNvSpPr>
            <a:spLocks noGrp="1"/>
          </p:cNvSpPr>
          <p:nvPr>
            <p:ph type="body" sz="quarter" idx="3"/>
          </p:nvPr>
        </p:nvSpPr>
        <p:spPr>
          <a:xfrm>
            <a:off x="3854370" y="2256894"/>
            <a:ext cx="4028639" cy="509455"/>
          </a:xfrm>
        </p:spPr>
        <p:txBody>
          <a:bodyPr/>
          <a:lstStyle/>
          <a:p>
            <a:r>
              <a:rPr lang="es-MX" dirty="0" smtClean="0"/>
              <a:t>			LAASSP</a:t>
            </a:r>
            <a:endParaRPr lang="es-MX" dirty="0"/>
          </a:p>
        </p:txBody>
      </p:sp>
      <p:sp>
        <p:nvSpPr>
          <p:cNvPr id="8" name="Marcador de texto 7"/>
          <p:cNvSpPr>
            <a:spLocks noGrp="1"/>
          </p:cNvSpPr>
          <p:nvPr>
            <p:ph type="body" sz="half" idx="16"/>
          </p:nvPr>
        </p:nvSpPr>
        <p:spPr>
          <a:xfrm>
            <a:off x="3541854" y="2766347"/>
            <a:ext cx="4341156" cy="3900671"/>
          </a:xfrm>
        </p:spPr>
        <p:txBody>
          <a:bodyPr>
            <a:noAutofit/>
          </a:bodyPr>
          <a:lstStyle/>
          <a:p>
            <a:pPr algn="just"/>
            <a:r>
              <a:rPr lang="es-MX" sz="1100" b="1" dirty="0" smtClean="0"/>
              <a:t>3, FRACCIÓN ___ (ADQUISICIÓN DE BIENES).</a:t>
            </a:r>
          </a:p>
          <a:p>
            <a:pPr algn="just"/>
            <a:r>
              <a:rPr lang="es-MX" sz="1100" b="1" dirty="0" smtClean="0"/>
              <a:t>22 (A MANERA DE REFERENCIA PARA EXCEPCIONES DEL NUMERAL 41 EN LO APLICABLE).</a:t>
            </a:r>
          </a:p>
          <a:p>
            <a:pPr algn="just"/>
            <a:r>
              <a:rPr lang="es-MX" sz="1100" b="1" dirty="0" smtClean="0"/>
              <a:t>26,III (PROCEDIMIENTO DE EXCEPCIÓN POR ADJUDICACIÓN DIRECTA).</a:t>
            </a:r>
          </a:p>
          <a:p>
            <a:pPr algn="just"/>
            <a:r>
              <a:rPr lang="es-MX" sz="1100" b="1" dirty="0" smtClean="0"/>
              <a:t>40 (DICTAMEN FUNDAMENTADO Y MOTIVADO PARA CASOS DE EXCEPCIÓN).</a:t>
            </a:r>
          </a:p>
          <a:p>
            <a:pPr algn="just"/>
            <a:r>
              <a:rPr lang="es-MX" sz="1100" b="1" dirty="0" smtClean="0"/>
              <a:t>41, FRACCIÓN ___ (CASOS ESPECIALIZADOS DE EXCEPCIÓN A LA LICITACIÓN).</a:t>
            </a:r>
          </a:p>
          <a:p>
            <a:pPr algn="just"/>
            <a:r>
              <a:rPr lang="es-MX" sz="1100" b="1" dirty="0" smtClean="0"/>
              <a:t>O</a:t>
            </a:r>
          </a:p>
          <a:p>
            <a:pPr algn="just"/>
            <a:r>
              <a:rPr lang="es-MX" sz="1100" b="1" dirty="0" smtClean="0"/>
              <a:t>42 (EXCPECIÓN A LA LICITACIÓN CONFORME A TU MONTO DE ACTUACIÓN).</a:t>
            </a:r>
          </a:p>
          <a:p>
            <a:pPr algn="just"/>
            <a:r>
              <a:rPr lang="es-MX" sz="1100" b="1" dirty="0" smtClean="0"/>
              <a:t>Y</a:t>
            </a:r>
          </a:p>
          <a:p>
            <a:pPr algn="just"/>
            <a:r>
              <a:rPr lang="es-MX" sz="1100" b="1" dirty="0" smtClean="0"/>
              <a:t>47 (CONTRATO ABIERTO).</a:t>
            </a:r>
            <a:endParaRPr lang="es-MX" sz="1100" b="1" dirty="0"/>
          </a:p>
        </p:txBody>
      </p:sp>
      <p:sp>
        <p:nvSpPr>
          <p:cNvPr id="6" name="Marcador de texto 5"/>
          <p:cNvSpPr>
            <a:spLocks noGrp="1"/>
          </p:cNvSpPr>
          <p:nvPr>
            <p:ph type="body" sz="quarter" idx="13"/>
          </p:nvPr>
        </p:nvSpPr>
        <p:spPr>
          <a:xfrm>
            <a:off x="7886700" y="2256893"/>
            <a:ext cx="3161029" cy="509453"/>
          </a:xfrm>
        </p:spPr>
        <p:txBody>
          <a:bodyPr/>
          <a:lstStyle/>
          <a:p>
            <a:r>
              <a:rPr lang="es-MX" dirty="0" smtClean="0"/>
              <a:t>		RLAASSP</a:t>
            </a:r>
            <a:endParaRPr lang="es-MX" dirty="0"/>
          </a:p>
        </p:txBody>
      </p:sp>
      <p:sp>
        <p:nvSpPr>
          <p:cNvPr id="9" name="Marcador de texto 8"/>
          <p:cNvSpPr>
            <a:spLocks noGrp="1"/>
          </p:cNvSpPr>
          <p:nvPr>
            <p:ph type="body" sz="half" idx="17"/>
          </p:nvPr>
        </p:nvSpPr>
        <p:spPr>
          <a:xfrm>
            <a:off x="7886700" y="2766347"/>
            <a:ext cx="3164719" cy="3260708"/>
          </a:xfrm>
        </p:spPr>
        <p:txBody>
          <a:bodyPr>
            <a:normAutofit/>
          </a:bodyPr>
          <a:lstStyle/>
          <a:p>
            <a:r>
              <a:rPr lang="es-MX" sz="1200" b="1" dirty="0" smtClean="0"/>
              <a:t>2 (ÁREA CONTRATANTE, REQUIRENTE Y TÉCNICA).</a:t>
            </a:r>
          </a:p>
          <a:p>
            <a:r>
              <a:rPr lang="es-MX" sz="1200" b="1" dirty="0" smtClean="0"/>
              <a:t>74 (FRACCIONAMIENTO).</a:t>
            </a:r>
          </a:p>
          <a:p>
            <a:r>
              <a:rPr lang="es-MX" sz="1200" b="1" dirty="0" smtClean="0"/>
              <a:t>82 (CELEBRACIÓN DE CONTRATO POR MONTO DE 3OO VECES EL SMGDVDF).</a:t>
            </a:r>
            <a:endParaRPr lang="es-MX" sz="1200" b="1" dirty="0"/>
          </a:p>
        </p:txBody>
      </p:sp>
    </p:spTree>
    <p:extLst>
      <p:ext uri="{BB962C8B-B14F-4D97-AF65-F5344CB8AC3E}">
        <p14:creationId xmlns:p14="http://schemas.microsoft.com/office/powerpoint/2010/main" val="35592868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4953" y="509286"/>
            <a:ext cx="8761413" cy="1458410"/>
          </a:xfrm>
        </p:spPr>
        <p:txBody>
          <a:bodyPr/>
          <a:lstStyle/>
          <a:p>
            <a:pPr algn="ctr"/>
            <a:r>
              <a:rPr lang="es-MX" sz="2800" b="1" dirty="0" smtClean="0">
                <a:solidFill>
                  <a:schemeClr val="tx1"/>
                </a:solidFill>
              </a:rPr>
              <a:t>Artículo 134 de la Constitución Política de los Estados Unidos Mexicanos.</a:t>
            </a:r>
            <a:endParaRPr lang="es-MX" sz="2800" b="1" dirty="0">
              <a:solidFill>
                <a:schemeClr val="tx1"/>
              </a:solidFill>
            </a:endParaRPr>
          </a:p>
        </p:txBody>
      </p:sp>
      <p:sp>
        <p:nvSpPr>
          <p:cNvPr id="3" name="Marcador de contenido 2"/>
          <p:cNvSpPr>
            <a:spLocks noGrp="1"/>
          </p:cNvSpPr>
          <p:nvPr>
            <p:ph idx="1"/>
          </p:nvPr>
        </p:nvSpPr>
        <p:spPr/>
        <p:txBody>
          <a:bodyPr>
            <a:normAutofit lnSpcReduction="10000"/>
          </a:bodyPr>
          <a:lstStyle/>
          <a:p>
            <a:pPr marL="0" indent="0" algn="just">
              <a:buNone/>
            </a:pPr>
            <a:r>
              <a:rPr lang="es-MX" dirty="0" smtClean="0"/>
              <a:t>Los recursos económicos de que disponga la Federación, las entidades federativas, los Municipios y las demarcaciones territoriales de la Ciudad de México, se administrarán con eficiencia, eficacia, economía, transparencia y honradez para satisfacer los objetivos a los que estén destinados. (…)</a:t>
            </a:r>
          </a:p>
          <a:p>
            <a:pPr marL="0" indent="0" algn="just">
              <a:buNone/>
            </a:pPr>
            <a:r>
              <a:rPr lang="es-MX" dirty="0"/>
              <a:t>Las adquisiciones, arrendamientos y enajenaciones de todo tipo de bienes</a:t>
            </a:r>
            <a:r>
              <a:rPr lang="es-MX" dirty="0" smtClean="0"/>
              <a:t>, </a:t>
            </a:r>
            <a:r>
              <a:rPr lang="es-MX" dirty="0"/>
              <a:t>prestación de servicios de cualquier </a:t>
            </a:r>
            <a:r>
              <a:rPr lang="es-MX" dirty="0" smtClean="0"/>
              <a:t>naturaleza </a:t>
            </a:r>
            <a:r>
              <a:rPr lang="es-MX" dirty="0"/>
              <a:t>y la contratación de obra que realicen, se adjudicarán o llevarán a cabo a través de licitaciones públicas mediante convocatoria pública para que libremente se presenten proposiciones solventes en sobre cerrado, que será abierto públicamente, a fin de asegurar al Estado las mejores condiciones disponibles en cuanto a precio, calidad, financiamiento, oportunidad y demás circunstancias pertinentes. (…)</a:t>
            </a:r>
          </a:p>
          <a:p>
            <a:pPr marL="0" indent="0">
              <a:buNone/>
            </a:pPr>
            <a:endParaRPr lang="es-MX" dirty="0"/>
          </a:p>
        </p:txBody>
      </p:sp>
    </p:spTree>
    <p:extLst>
      <p:ext uri="{BB962C8B-B14F-4D97-AF65-F5344CB8AC3E}">
        <p14:creationId xmlns:p14="http://schemas.microsoft.com/office/powerpoint/2010/main" val="41829146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texto 5"/>
          <p:cNvSpPr>
            <a:spLocks noGrp="1"/>
          </p:cNvSpPr>
          <p:nvPr>
            <p:ph type="body" sz="half" idx="13"/>
          </p:nvPr>
        </p:nvSpPr>
        <p:spPr>
          <a:xfrm>
            <a:off x="1945944" y="520862"/>
            <a:ext cx="7915685" cy="520860"/>
          </a:xfrm>
        </p:spPr>
        <p:txBody>
          <a:bodyPr>
            <a:normAutofit/>
          </a:bodyPr>
          <a:lstStyle/>
          <a:p>
            <a:pPr algn="ctr"/>
            <a:r>
              <a:rPr lang="es-MX" sz="1600" b="1" dirty="0" smtClean="0">
                <a:solidFill>
                  <a:schemeClr val="tx1"/>
                </a:solidFill>
              </a:rPr>
              <a:t>LEY </a:t>
            </a:r>
            <a:r>
              <a:rPr lang="es-MX" sz="1600" b="1" dirty="0">
                <a:solidFill>
                  <a:schemeClr val="tx1"/>
                </a:solidFill>
              </a:rPr>
              <a:t>DE ADQUISICIONES, ARRENDAMIENTOS Y SERVICIOS DEL SECTOR PÚBLICO</a:t>
            </a:r>
          </a:p>
          <a:p>
            <a:endParaRPr lang="es-MX" dirty="0"/>
          </a:p>
        </p:txBody>
      </p:sp>
      <p:sp>
        <p:nvSpPr>
          <p:cNvPr id="5" name="Marcador de texto 4"/>
          <p:cNvSpPr>
            <a:spLocks noGrp="1"/>
          </p:cNvSpPr>
          <p:nvPr>
            <p:ph type="body" sz="half" idx="2"/>
          </p:nvPr>
        </p:nvSpPr>
        <p:spPr>
          <a:xfrm>
            <a:off x="1490956" y="1648007"/>
            <a:ext cx="8825659" cy="3355507"/>
          </a:xfrm>
        </p:spPr>
        <p:txBody>
          <a:bodyPr>
            <a:normAutofit/>
          </a:bodyPr>
          <a:lstStyle/>
          <a:p>
            <a:pPr algn="just"/>
            <a:r>
              <a:rPr lang="es-MX" b="1" dirty="0" smtClean="0">
                <a:solidFill>
                  <a:schemeClr val="bg1"/>
                </a:solidFill>
              </a:rPr>
              <a:t>Artículo </a:t>
            </a:r>
            <a:r>
              <a:rPr lang="es-MX" b="1" dirty="0">
                <a:solidFill>
                  <a:schemeClr val="bg1"/>
                </a:solidFill>
              </a:rPr>
              <a:t>3.- </a:t>
            </a:r>
            <a:r>
              <a:rPr lang="es-MX" dirty="0">
                <a:solidFill>
                  <a:schemeClr val="bg1"/>
                </a:solidFill>
              </a:rPr>
              <a:t>Para los efectos de esta Ley, entre las adquisiciones, arrendamientos y servicios, quedan comprendidos: </a:t>
            </a:r>
            <a:endParaRPr lang="es-MX" dirty="0" smtClean="0">
              <a:solidFill>
                <a:schemeClr val="bg1"/>
              </a:solidFill>
            </a:endParaRPr>
          </a:p>
          <a:p>
            <a:pPr algn="just"/>
            <a:endParaRPr lang="es-MX" dirty="0">
              <a:solidFill>
                <a:schemeClr val="bg1"/>
              </a:solidFill>
            </a:endParaRPr>
          </a:p>
          <a:p>
            <a:pPr marL="400050" indent="-400050" algn="just">
              <a:buAutoNum type="romanUcPeriod"/>
            </a:pPr>
            <a:r>
              <a:rPr lang="es-MX" dirty="0" smtClean="0">
                <a:solidFill>
                  <a:schemeClr val="bg1"/>
                </a:solidFill>
              </a:rPr>
              <a:t>Las </a:t>
            </a:r>
            <a:r>
              <a:rPr lang="es-MX" i="1" u="sng" dirty="0">
                <a:solidFill>
                  <a:schemeClr val="bg1"/>
                </a:solidFill>
              </a:rPr>
              <a:t>adquisiciones </a:t>
            </a:r>
            <a:r>
              <a:rPr lang="es-MX" dirty="0">
                <a:solidFill>
                  <a:schemeClr val="bg1"/>
                </a:solidFill>
              </a:rPr>
              <a:t>y los arrendamientos de </a:t>
            </a:r>
            <a:r>
              <a:rPr lang="es-MX" i="1" u="sng" dirty="0">
                <a:solidFill>
                  <a:schemeClr val="bg1"/>
                </a:solidFill>
              </a:rPr>
              <a:t>bienes muebles</a:t>
            </a:r>
            <a:r>
              <a:rPr lang="es-MX" dirty="0" smtClean="0">
                <a:solidFill>
                  <a:schemeClr val="bg1"/>
                </a:solidFill>
              </a:rPr>
              <a:t>; (…)</a:t>
            </a:r>
          </a:p>
          <a:p>
            <a:r>
              <a:rPr lang="es-MX" dirty="0"/>
              <a:t> </a:t>
            </a:r>
            <a:r>
              <a:rPr lang="es-MX" b="1" dirty="0" smtClean="0">
                <a:solidFill>
                  <a:schemeClr val="bg1"/>
                </a:solidFill>
              </a:rPr>
              <a:t>III</a:t>
            </a:r>
            <a:r>
              <a:rPr lang="es-MX" b="1" dirty="0">
                <a:solidFill>
                  <a:schemeClr val="bg1"/>
                </a:solidFill>
              </a:rPr>
              <a:t>. 	</a:t>
            </a:r>
            <a:r>
              <a:rPr lang="es-MX" dirty="0">
                <a:solidFill>
                  <a:schemeClr val="bg1"/>
                </a:solidFill>
              </a:rPr>
              <a:t>Las adquisiciones de bienes muebles que incluyan la instalación, por parte del proveedor, en inmuebles que se encuentren bajo la responsabilidad de las dependencias y entidades, cuando su precio sea superior al de su instalación</a:t>
            </a:r>
            <a:r>
              <a:rPr lang="es-MX" dirty="0" smtClean="0">
                <a:solidFill>
                  <a:schemeClr val="bg1"/>
                </a:solidFill>
              </a:rPr>
              <a:t>; (…)</a:t>
            </a:r>
            <a:endParaRPr lang="es-MX" dirty="0">
              <a:solidFill>
                <a:schemeClr val="bg1"/>
              </a:solidFill>
            </a:endParaRPr>
          </a:p>
          <a:p>
            <a:pPr marL="400050" indent="-400050" algn="just">
              <a:buAutoNum type="romanUcPeriod"/>
            </a:pPr>
            <a:endParaRPr lang="es-MX" dirty="0">
              <a:solidFill>
                <a:schemeClr val="bg1"/>
              </a:solidFill>
            </a:endParaRPr>
          </a:p>
          <a:p>
            <a:endParaRPr lang="es-MX" dirty="0"/>
          </a:p>
        </p:txBody>
      </p:sp>
    </p:spTree>
    <p:extLst>
      <p:ext uri="{BB962C8B-B14F-4D97-AF65-F5344CB8AC3E}">
        <p14:creationId xmlns:p14="http://schemas.microsoft.com/office/powerpoint/2010/main" val="14735987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38815" y="451413"/>
            <a:ext cx="8441798" cy="3935392"/>
          </a:xfrm>
        </p:spPr>
        <p:txBody>
          <a:bodyPr/>
          <a:lstStyle/>
          <a:p>
            <a:pPr algn="just"/>
            <a:r>
              <a:rPr lang="es-MX" sz="1800" b="1" dirty="0" smtClean="0"/>
              <a:t/>
            </a:r>
            <a:br>
              <a:rPr lang="es-MX" sz="1800" b="1" dirty="0" smtClean="0"/>
            </a:br>
            <a:r>
              <a:rPr lang="es-MX" sz="1800" b="1" dirty="0" smtClean="0"/>
              <a:t/>
            </a:r>
            <a:br>
              <a:rPr lang="es-MX" sz="1800" b="1" dirty="0" smtClean="0"/>
            </a:br>
            <a:r>
              <a:rPr lang="es-MX" sz="1800" b="1" dirty="0" smtClean="0"/>
              <a:t>Artículo </a:t>
            </a:r>
            <a:r>
              <a:rPr lang="es-MX" sz="1800" b="1" dirty="0"/>
              <a:t>22. </a:t>
            </a:r>
            <a:r>
              <a:rPr lang="es-MX" sz="1800" dirty="0"/>
              <a:t>Las dependencias y entidades deberán establecer comités de adquisiciones, arrendamientos y servicios que tendrán las siguientes funciones</a:t>
            </a:r>
            <a:r>
              <a:rPr lang="es-MX" sz="1800" dirty="0" smtClean="0"/>
              <a:t>: (…)</a:t>
            </a:r>
            <a:br>
              <a:rPr lang="es-MX" sz="1800" dirty="0" smtClean="0"/>
            </a:br>
            <a:r>
              <a:rPr lang="es-MX" sz="1800" dirty="0"/>
              <a:t/>
            </a:r>
            <a:br>
              <a:rPr lang="es-MX" sz="1800" dirty="0"/>
            </a:br>
            <a:r>
              <a:rPr lang="es-MX" sz="1800" b="1" dirty="0"/>
              <a:t>II. </a:t>
            </a:r>
            <a:r>
              <a:rPr lang="es-MX" sz="1800" b="1" i="1" u="sng" dirty="0"/>
              <a:t>Dictaminar previamente a la iniciación del procedimiento, sobre la procedencia de la excepción a la licitación pública por encontrarse en alguno de los supuestos a que se refieren las</a:t>
            </a:r>
            <a:r>
              <a:rPr lang="es-MX" sz="1800" dirty="0"/>
              <a:t> </a:t>
            </a:r>
            <a:r>
              <a:rPr lang="es-MX" sz="1800" b="1" i="1" u="sng" dirty="0"/>
              <a:t>fracciones I,</a:t>
            </a:r>
            <a:r>
              <a:rPr lang="es-MX" sz="1800" dirty="0"/>
              <a:t> III, VIII, IX segundo párrafo, X, XIII, XIV, XV, XVI, XVII, XVIII y XIX del </a:t>
            </a:r>
            <a:r>
              <a:rPr lang="es-MX" sz="1800" b="1" i="1" u="sng" dirty="0"/>
              <a:t>artículo 41</a:t>
            </a:r>
            <a:r>
              <a:rPr lang="es-MX" sz="1800" dirty="0"/>
              <a:t> de esta Ley. Dicha función también podrá ser ejercida directamente por el titular de la dependencia o entidad, o aquel servidor público en quien éste delegue dicha función. En ningún caso la delegación podrá recaer en servidor público con nivel inferior al de director general en las dependencias o su equivalente en las entidades</a:t>
            </a:r>
            <a:r>
              <a:rPr lang="es-MX" sz="1800" dirty="0" smtClean="0"/>
              <a:t>; (…)</a:t>
            </a:r>
            <a:br>
              <a:rPr lang="es-MX" sz="1800" dirty="0" smtClean="0"/>
            </a:br>
            <a:r>
              <a:rPr lang="es-MX" sz="2000" dirty="0"/>
              <a:t/>
            </a:r>
            <a:br>
              <a:rPr lang="es-MX" sz="2000" dirty="0"/>
            </a:br>
            <a:endParaRPr lang="es-MX" sz="2000" dirty="0"/>
          </a:p>
        </p:txBody>
      </p:sp>
    </p:spTree>
    <p:extLst>
      <p:ext uri="{BB962C8B-B14F-4D97-AF65-F5344CB8AC3E}">
        <p14:creationId xmlns:p14="http://schemas.microsoft.com/office/powerpoint/2010/main" val="13704320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1878" y="462987"/>
            <a:ext cx="8453906" cy="3946967"/>
          </a:xfrm>
        </p:spPr>
        <p:txBody>
          <a:bodyPr/>
          <a:lstStyle/>
          <a:p>
            <a:pPr algn="just"/>
            <a:r>
              <a:rPr lang="es-ES" sz="2400" b="1" dirty="0" smtClean="0"/>
              <a:t/>
            </a:r>
            <a:br>
              <a:rPr lang="es-ES" sz="2400" b="1" dirty="0" smtClean="0"/>
            </a:br>
            <a:r>
              <a:rPr lang="es-ES" sz="2400" b="1" dirty="0" smtClean="0"/>
              <a:t>Artículo </a:t>
            </a:r>
            <a:r>
              <a:rPr lang="es-ES" sz="2400" b="1" dirty="0"/>
              <a:t>26.</a:t>
            </a:r>
            <a:r>
              <a:rPr lang="es-ES" sz="2400" dirty="0"/>
              <a:t> Las dependencias y entidades seleccionarán de entre los procedimientos que a continuación se señalan, aquél que de acuerdo con la naturaleza de la contratación asegure al Estado las mejores condiciones disponibles en cuanto a precio, calidad, financiamiento, oportunidad y demás circunstancias pertinentes</a:t>
            </a:r>
            <a:r>
              <a:rPr lang="es-ES" sz="2400" dirty="0" smtClean="0"/>
              <a:t>: (…)</a:t>
            </a:r>
            <a:br>
              <a:rPr lang="es-ES" sz="2400" dirty="0" smtClean="0"/>
            </a:br>
            <a:r>
              <a:rPr lang="es-MX" sz="2400" dirty="0"/>
              <a:t/>
            </a:r>
            <a:br>
              <a:rPr lang="es-MX" sz="2400" dirty="0"/>
            </a:br>
            <a:r>
              <a:rPr lang="es-ES" sz="2400" dirty="0"/>
              <a:t>  </a:t>
            </a:r>
            <a:r>
              <a:rPr lang="es-ES" sz="2400" b="1" dirty="0" smtClean="0"/>
              <a:t>III</a:t>
            </a:r>
            <a:r>
              <a:rPr lang="es-ES" sz="2400" b="1" dirty="0"/>
              <a:t>. 	</a:t>
            </a:r>
            <a:r>
              <a:rPr lang="es-ES" sz="2400" dirty="0"/>
              <a:t>Adjudicación directa</a:t>
            </a:r>
            <a:r>
              <a:rPr lang="es-ES" sz="2400" dirty="0" smtClean="0"/>
              <a:t>. (…)</a:t>
            </a:r>
            <a:r>
              <a:rPr lang="es-MX" sz="2400" dirty="0"/>
              <a:t/>
            </a:r>
            <a:br>
              <a:rPr lang="es-MX" sz="2400" dirty="0"/>
            </a:br>
            <a:endParaRPr lang="es-MX" sz="2400" dirty="0"/>
          </a:p>
        </p:txBody>
      </p:sp>
    </p:spTree>
    <p:extLst>
      <p:ext uri="{BB962C8B-B14F-4D97-AF65-F5344CB8AC3E}">
        <p14:creationId xmlns:p14="http://schemas.microsoft.com/office/powerpoint/2010/main" val="2835564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1878" y="231495"/>
            <a:ext cx="8453906" cy="2129740"/>
          </a:xfrm>
        </p:spPr>
        <p:txBody>
          <a:bodyPr/>
          <a:lstStyle/>
          <a:p>
            <a:pPr algn="just"/>
            <a:r>
              <a:rPr lang="es-MX" sz="1600" b="1" dirty="0" smtClean="0"/>
              <a:t/>
            </a:r>
            <a:br>
              <a:rPr lang="es-MX" sz="1600" b="1" dirty="0" smtClean="0"/>
            </a:br>
            <a:r>
              <a:rPr lang="es-MX" sz="1600" b="1" dirty="0" smtClean="0"/>
              <a:t>De </a:t>
            </a:r>
            <a:r>
              <a:rPr lang="es-MX" sz="1600" b="1" dirty="0"/>
              <a:t>las Excepciones a la Licitación </a:t>
            </a:r>
            <a:r>
              <a:rPr lang="es-MX" sz="1600" b="1" dirty="0" smtClean="0"/>
              <a:t>Pública</a:t>
            </a:r>
            <a:br>
              <a:rPr lang="es-MX" sz="1600" b="1" dirty="0" smtClean="0"/>
            </a:br>
            <a:r>
              <a:rPr lang="es-MX" sz="1600" dirty="0"/>
              <a:t/>
            </a:r>
            <a:br>
              <a:rPr lang="es-MX" sz="1600" dirty="0"/>
            </a:br>
            <a:r>
              <a:rPr lang="es-MX" sz="1600" b="1" dirty="0" smtClean="0"/>
              <a:t>Artículo </a:t>
            </a:r>
            <a:r>
              <a:rPr lang="es-MX" sz="1600" b="1" dirty="0"/>
              <a:t>40.- </a:t>
            </a:r>
            <a:r>
              <a:rPr lang="es-MX" sz="1600" b="1" i="1" u="sng" dirty="0"/>
              <a:t>En los supuestos que prevé el artículo 41 de esta Ley, las dependencias y entidades, bajo su responsabilidad, podrán optar por no llevar a cabo el procedimiento de licitación pública y celebrar contratos a través de los procedimientos de invitación a cuando menos tres personas o de adjudicación directa. </a:t>
            </a:r>
            <a:r>
              <a:rPr lang="es-MX" sz="1800" dirty="0"/>
              <a:t/>
            </a:r>
            <a:br>
              <a:rPr lang="es-MX" sz="1800" dirty="0"/>
            </a:br>
            <a:endParaRPr lang="es-MX" sz="1800" dirty="0"/>
          </a:p>
        </p:txBody>
      </p:sp>
      <p:sp>
        <p:nvSpPr>
          <p:cNvPr id="4" name="Marcador de texto 3"/>
          <p:cNvSpPr>
            <a:spLocks noGrp="1"/>
          </p:cNvSpPr>
          <p:nvPr>
            <p:ph type="body" sz="half" idx="2"/>
          </p:nvPr>
        </p:nvSpPr>
        <p:spPr>
          <a:xfrm>
            <a:off x="1581878" y="486137"/>
            <a:ext cx="8453906" cy="5023413"/>
          </a:xfrm>
        </p:spPr>
        <p:txBody>
          <a:bodyPr>
            <a:normAutofit/>
          </a:bodyPr>
          <a:lstStyle/>
          <a:p>
            <a:pPr algn="just"/>
            <a:endParaRPr lang="es-MX" sz="1600" b="1" i="1" dirty="0" smtClean="0">
              <a:solidFill>
                <a:schemeClr val="tx1"/>
              </a:solidFill>
            </a:endParaRPr>
          </a:p>
          <a:p>
            <a:pPr algn="just"/>
            <a:endParaRPr lang="es-MX" sz="1600" b="1" i="1" dirty="0">
              <a:solidFill>
                <a:schemeClr val="tx1"/>
              </a:solidFill>
            </a:endParaRPr>
          </a:p>
          <a:p>
            <a:pPr algn="just"/>
            <a:endParaRPr lang="es-MX" sz="1600" b="1" i="1" dirty="0" smtClean="0">
              <a:solidFill>
                <a:schemeClr val="tx1"/>
              </a:solidFill>
            </a:endParaRPr>
          </a:p>
          <a:p>
            <a:pPr algn="just"/>
            <a:r>
              <a:rPr lang="es-MX" sz="1600" b="1" i="1" dirty="0" smtClean="0">
                <a:solidFill>
                  <a:schemeClr val="bg1"/>
                </a:solidFill>
              </a:rPr>
              <a:t>La </a:t>
            </a:r>
            <a:r>
              <a:rPr lang="es-MX" sz="1600" b="1" i="1" dirty="0">
                <a:solidFill>
                  <a:schemeClr val="bg1"/>
                </a:solidFill>
              </a:rPr>
              <a:t>selección del procedimiento de excepción que realicen las dependencias y entidades deberá fundarse y motivarse, según las circunstancias que concurran en cada caso, en criterios de economía, eficacia, eficiencia, imparcialidad, honradez y transparencia que resulten procedentes para obtener las mejores condiciones para el Estado. El </a:t>
            </a:r>
            <a:r>
              <a:rPr lang="es-MX" sz="1600" b="1" i="1" dirty="0" err="1">
                <a:solidFill>
                  <a:schemeClr val="bg1"/>
                </a:solidFill>
              </a:rPr>
              <a:t>acreditamiento</a:t>
            </a:r>
            <a:r>
              <a:rPr lang="es-MX" sz="1600" b="1" i="1" dirty="0">
                <a:solidFill>
                  <a:schemeClr val="bg1"/>
                </a:solidFill>
              </a:rPr>
              <a:t> del o los criterios en los que se funda; así como la justificación de las razones en las que se sustente el ejercicio de la opción, deberán constar por escrito y ser firmado por el titular del área usuaria o requirente de los bienes o servicios. </a:t>
            </a:r>
            <a:r>
              <a:rPr lang="es-MX" sz="1600" b="1" i="1" dirty="0" smtClean="0">
                <a:solidFill>
                  <a:schemeClr val="bg1"/>
                </a:solidFill>
              </a:rPr>
              <a:t>(…)</a:t>
            </a:r>
            <a:endParaRPr lang="es-MX" sz="1600" dirty="0">
              <a:solidFill>
                <a:schemeClr val="bg1"/>
              </a:solidFill>
            </a:endParaRPr>
          </a:p>
          <a:p>
            <a:endParaRPr lang="es-MX" sz="1900" dirty="0">
              <a:solidFill>
                <a:schemeClr val="tx1"/>
              </a:solidFill>
            </a:endParaRPr>
          </a:p>
        </p:txBody>
      </p:sp>
    </p:spTree>
    <p:extLst>
      <p:ext uri="{BB962C8B-B14F-4D97-AF65-F5344CB8AC3E}">
        <p14:creationId xmlns:p14="http://schemas.microsoft.com/office/powerpoint/2010/main" val="8776144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just"/>
            <a:r>
              <a:rPr lang="es-MX" sz="1600" b="1" dirty="0"/>
              <a:t>Artículo 41. </a:t>
            </a:r>
            <a:r>
              <a:rPr lang="es-MX" sz="1600" dirty="0"/>
              <a:t>Las dependencias y entidades, bajo su responsabilidad, podrán contratar adquisiciones, arrendamientos y servicios, </a:t>
            </a:r>
            <a:r>
              <a:rPr lang="es-MX" sz="1600" b="1" i="1" u="sng" dirty="0"/>
              <a:t>sin sujetarse al procedimiento de licitación pública, a través de los procedimientos de invitación a cuando menos tres personas o de adjudicación directa, cuando: </a:t>
            </a:r>
            <a:r>
              <a:rPr lang="es-MX" sz="1600" b="1" i="1" u="sng" dirty="0" smtClean="0"/>
              <a:t/>
            </a:r>
            <a:br>
              <a:rPr lang="es-MX" sz="1600" b="1" i="1" u="sng" dirty="0" smtClean="0"/>
            </a:br>
            <a:r>
              <a:rPr lang="es-MX" sz="1600" dirty="0"/>
              <a:t/>
            </a:r>
            <a:br>
              <a:rPr lang="es-MX" sz="1600" dirty="0"/>
            </a:br>
            <a:r>
              <a:rPr lang="es-MX" sz="1600" b="1" dirty="0"/>
              <a:t>I. </a:t>
            </a:r>
            <a:r>
              <a:rPr lang="es-MX" sz="1600" dirty="0"/>
              <a:t>No existan bienes o servicios alternativos o sustitutos técnicamente razonables, o bien, que en el mercado sólo existe un posible oferente, o se trate de una persona que posee la titularidad o el licenciamiento exclusivo de patentes, derechos de autor, u otros derechos exclusivos, o por tratarse de obras de arte</a:t>
            </a:r>
            <a:r>
              <a:rPr lang="es-MX" sz="1600" dirty="0" smtClean="0"/>
              <a:t>; (…) </a:t>
            </a:r>
            <a:r>
              <a:rPr lang="es-MX" sz="1600" dirty="0"/>
              <a:t/>
            </a:r>
            <a:br>
              <a:rPr lang="es-MX" sz="1600" dirty="0"/>
            </a:br>
            <a:endParaRPr lang="es-MX" sz="1600" dirty="0"/>
          </a:p>
        </p:txBody>
      </p:sp>
    </p:spTree>
    <p:extLst>
      <p:ext uri="{BB962C8B-B14F-4D97-AF65-F5344CB8AC3E}">
        <p14:creationId xmlns:p14="http://schemas.microsoft.com/office/powerpoint/2010/main" val="1103584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81877" y="509287"/>
            <a:ext cx="8488097" cy="4155310"/>
          </a:xfrm>
        </p:spPr>
        <p:txBody>
          <a:bodyPr/>
          <a:lstStyle/>
          <a:p>
            <a:pPr algn="just"/>
            <a:r>
              <a:rPr lang="es-MX" sz="1400" b="1" dirty="0" smtClean="0"/>
              <a:t/>
            </a:r>
            <a:br>
              <a:rPr lang="es-MX" sz="1400" b="1" dirty="0" smtClean="0"/>
            </a:br>
            <a:r>
              <a:rPr lang="es-MX" sz="1400" b="1" dirty="0"/>
              <a:t/>
            </a:r>
            <a:br>
              <a:rPr lang="es-MX" sz="1400" b="1" dirty="0"/>
            </a:br>
            <a:r>
              <a:rPr lang="es-MX" sz="1400" b="1" dirty="0" smtClean="0"/>
              <a:t>Artículo </a:t>
            </a:r>
            <a:r>
              <a:rPr lang="es-MX" sz="1400" b="1" dirty="0"/>
              <a:t>42. </a:t>
            </a:r>
            <a:r>
              <a:rPr lang="es-MX" sz="1400" dirty="0"/>
              <a:t>Las dependencias y entidades, bajo su responsabilidad, podrán contratar adquisiciones, arrendamientos y servicios, sin sujetarse al procedimiento de licitación pública, a través de los de invitación a cuando menos tres personas o de adjudicación directa, </a:t>
            </a:r>
            <a:r>
              <a:rPr lang="es-MX" sz="1400" b="1" i="1" u="sng" dirty="0"/>
              <a:t>cuando el importe de cada operación no exceda los montos máximos que al efecto se establecerán en el Presupuesto de Egresos de la Federación, siempre que las operaciones no se fraccionen para quedar comprendidas en los supuestos de excepción a la licitación pública a que se refiere este artículo</a:t>
            </a:r>
            <a:r>
              <a:rPr lang="es-MX" sz="1400" b="1" i="1" u="sng" dirty="0" smtClean="0"/>
              <a:t>. (…)</a:t>
            </a:r>
            <a:br>
              <a:rPr lang="es-MX" sz="1400" b="1" i="1" u="sng" dirty="0" smtClean="0"/>
            </a:br>
            <a:r>
              <a:rPr lang="es-MX" sz="1400" b="1" i="1" u="sng" dirty="0" smtClean="0"/>
              <a:t/>
            </a:r>
            <a:br>
              <a:rPr lang="es-MX" sz="1400" b="1" i="1" u="sng" dirty="0" smtClean="0"/>
            </a:br>
            <a:r>
              <a:rPr lang="es-MX" sz="1400" b="1" i="1" dirty="0" smtClean="0">
                <a:solidFill>
                  <a:schemeClr val="bg1"/>
                </a:solidFill>
              </a:rPr>
              <a:t>La </a:t>
            </a:r>
            <a:r>
              <a:rPr lang="es-MX" sz="1400" b="1" i="1" dirty="0">
                <a:solidFill>
                  <a:schemeClr val="bg1"/>
                </a:solidFill>
              </a:rPr>
              <a:t>suma de las operaciones que se realicen al amparo de este artículo no podrá exceder del treinta por ciento del presupuesto de adquisiciones, arrendamientos y servicios autorizado a la dependencia o entidad en cada ejercicio presupuestario. La contratación deberá ajustarse a los límites establecidos en el Presupuesto de Egresos de la Federación</a:t>
            </a:r>
            <a:r>
              <a:rPr lang="es-MX" sz="1400" b="1" i="1" dirty="0" smtClean="0">
                <a:solidFill>
                  <a:schemeClr val="bg1"/>
                </a:solidFill>
              </a:rPr>
              <a:t>.</a:t>
            </a:r>
            <a:br>
              <a:rPr lang="es-MX" sz="1400" b="1" i="1" dirty="0" smtClean="0">
                <a:solidFill>
                  <a:schemeClr val="bg1"/>
                </a:solidFill>
              </a:rPr>
            </a:br>
            <a:r>
              <a:rPr lang="es-MX" sz="1400" b="1" i="1" u="sng" dirty="0">
                <a:solidFill>
                  <a:schemeClr val="bg1"/>
                </a:solidFill>
              </a:rPr>
              <a:t/>
            </a:r>
            <a:br>
              <a:rPr lang="es-MX" sz="1400" b="1" i="1" u="sng" dirty="0">
                <a:solidFill>
                  <a:schemeClr val="bg1"/>
                </a:solidFill>
              </a:rPr>
            </a:br>
            <a:r>
              <a:rPr lang="es-MX" sz="1400" b="1" i="1" u="sng" dirty="0" smtClean="0"/>
              <a:t>Para </a:t>
            </a:r>
            <a:r>
              <a:rPr lang="es-MX" sz="1400" b="1" i="1" u="sng" dirty="0"/>
              <a:t>contratar adjudicaciones directas, cuyo monto sea igual o superior a la cantidad de trescientas veces el salario mínimo diario general vigente en el Distrito Federal, se deberá contar con al menos tres cotizaciones con las mismas condiciones, que se hayan obtenido en los treinta días previos al de la adjudicación y consten en documento en el cual se identifiquen indubitablemente al proveedor oferente.</a:t>
            </a:r>
            <a:r>
              <a:rPr lang="es-MX" sz="1400" dirty="0"/>
              <a:t/>
            </a:r>
            <a:br>
              <a:rPr lang="es-MX" sz="1400" dirty="0"/>
            </a:br>
            <a:r>
              <a:rPr lang="es-MX" sz="1400" b="1" i="1" u="sng" dirty="0" smtClean="0">
                <a:solidFill>
                  <a:schemeClr val="bg1"/>
                </a:solidFill>
              </a:rPr>
              <a:t> </a:t>
            </a:r>
            <a:r>
              <a:rPr lang="es-MX" sz="1400" dirty="0">
                <a:solidFill>
                  <a:schemeClr val="bg1"/>
                </a:solidFill>
              </a:rPr>
              <a:t/>
            </a:r>
            <a:br>
              <a:rPr lang="es-MX" sz="1400" dirty="0">
                <a:solidFill>
                  <a:schemeClr val="bg1"/>
                </a:solidFill>
              </a:rPr>
            </a:br>
            <a:r>
              <a:rPr lang="es-MX" sz="1400" b="1" i="1" u="sng" dirty="0" smtClean="0"/>
              <a:t> </a:t>
            </a:r>
            <a:r>
              <a:rPr lang="es-MX" sz="1600" dirty="0"/>
              <a:t/>
            </a:r>
            <a:br>
              <a:rPr lang="es-MX" sz="1600" dirty="0"/>
            </a:br>
            <a:endParaRPr lang="es-MX" sz="1600" dirty="0"/>
          </a:p>
        </p:txBody>
      </p:sp>
    </p:spTree>
    <p:extLst>
      <p:ext uri="{BB962C8B-B14F-4D97-AF65-F5344CB8AC3E}">
        <p14:creationId xmlns:p14="http://schemas.microsoft.com/office/powerpoint/2010/main" val="25606400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de reuniones Io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8049A8B93FB90A468C377DE074B4C33B" ma:contentTypeVersion="2" ma:contentTypeDescription="Crear nuevo documento." ma:contentTypeScope="" ma:versionID="ad114b017aebce961bc178b9ec89bd54">
  <xsd:schema xmlns:xsd="http://www.w3.org/2001/XMLSchema" xmlns:xs="http://www.w3.org/2001/XMLSchema" xmlns:p="http://schemas.microsoft.com/office/2006/metadata/properties" xmlns:ns1="http://schemas.microsoft.com/sharepoint/v3" targetNamespace="http://schemas.microsoft.com/office/2006/metadata/properties" ma:root="true" ma:fieldsID="87dea3be3c94cbf51adfa2c9c6abaa3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Fecha de inicio programada" ma:internalName="PublishingStartDate">
      <xsd:simpleType>
        <xsd:restriction base="dms:Unknown"/>
      </xsd:simpleType>
    </xsd:element>
    <xsd:element name="PublishingExpirationDate" ma:index="9" nillable="true" ma:displayName="Fecha de finalización programada"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A8E386-9BE4-4B65-A0D5-A266885986A6}"/>
</file>

<file path=customXml/itemProps2.xml><?xml version="1.0" encoding="utf-8"?>
<ds:datastoreItem xmlns:ds="http://schemas.openxmlformats.org/officeDocument/2006/customXml" ds:itemID="{46B035C2-0E44-4BB1-9B0B-5C7EDFD54811}"/>
</file>

<file path=customXml/itemProps3.xml><?xml version="1.0" encoding="utf-8"?>
<ds:datastoreItem xmlns:ds="http://schemas.openxmlformats.org/officeDocument/2006/customXml" ds:itemID="{7A4A3D2D-8818-4CF9-A6F6-19316DCE5323}"/>
</file>

<file path=docProps/app.xml><?xml version="1.0" encoding="utf-8"?>
<Properties xmlns="http://schemas.openxmlformats.org/officeDocument/2006/extended-properties" xmlns:vt="http://schemas.openxmlformats.org/officeDocument/2006/docPropsVTypes">
  <Template>Ion Boardroom</Template>
  <TotalTime>843</TotalTime>
  <Words>685</Words>
  <Application>Microsoft Office PowerPoint</Application>
  <PresentationFormat>Panorámica</PresentationFormat>
  <Paragraphs>72</Paragraphs>
  <Slides>17</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17</vt:i4>
      </vt:variant>
    </vt:vector>
  </HeadingPairs>
  <TitlesOfParts>
    <vt:vector size="21" baseType="lpstr">
      <vt:lpstr>Arial</vt:lpstr>
      <vt:lpstr>Century Gothic</vt:lpstr>
      <vt:lpstr>Wingdings 3</vt:lpstr>
      <vt:lpstr>Sala de reuniones Ion</vt:lpstr>
      <vt:lpstr>CONTRATOS DE ADQUISICIÓN DE BIENES</vt:lpstr>
      <vt:lpstr>  FUNDAMENTACIÓN </vt:lpstr>
      <vt:lpstr>Artículo 134 de la Constitución Política de los Estados Unidos Mexicanos.</vt:lpstr>
      <vt:lpstr>Presentación de PowerPoint</vt:lpstr>
      <vt:lpstr>  Artículo 22. Las dependencias y entidades deberán establecer comités de adquisiciones, arrendamientos y servicios que tendrán las siguientes funciones: (…)  II. Dictaminar previamente a la iniciación del procedimiento, sobre la procedencia de la excepción a la licitación pública por encontrarse en alguno de los supuestos a que se refieren las fracciones I, III, VIII, IX segundo párrafo, X, XIII, XIV, XV, XVI, XVII, XVIII y XIX del artículo 41 de esta Ley. Dicha función también podrá ser ejercida directamente por el titular de la dependencia o entidad, o aquel servidor público en quien éste delegue dicha función. En ningún caso la delegación podrá recaer en servidor público con nivel inferior al de director general en las dependencias o su equivalente en las entidades; (…)  </vt:lpstr>
      <vt:lpstr> Artículo 26. Las dependencias y entidades seleccionarán de entre los procedimientos que a continuación se señalan, aquél que de acuerdo con la naturaleza de la contratación asegure al Estado las mejores condiciones disponibles en cuanto a precio, calidad, financiamiento, oportunidad y demás circunstancias pertinentes: (…)    III.  Adjudicación directa. (…) </vt:lpstr>
      <vt:lpstr> De las Excepciones a la Licitación Pública  Artículo 40.- En los supuestos que prevé el artículo 41 de esta Ley, las dependencias y entidades, bajo su responsabilidad, podrán optar por no llevar a cabo el procedimiento de licitación pública y celebrar contratos a través de los procedimientos de invitación a cuando menos tres personas o de adjudicación directa.  </vt:lpstr>
      <vt:lpstr>Artículo 41. Las dependencias y entidades, bajo su responsabilidad, podrán contratar adquisiciones, arrendamientos y servicios, sin sujetarse al procedimiento de licitación pública, a través de los procedimientos de invitación a cuando menos tres personas o de adjudicación directa, cuando:   I. No existan bienes o servicios alternativos o sustitutos técnicamente razonables, o bien, que en el mercado sólo existe un posible oferente, o se trate de una persona que posee la titularidad o el licenciamiento exclusivo de patentes, derechos de autor, u otros derechos exclusivos, o por tratarse de obras de arte; (…)  </vt:lpstr>
      <vt:lpstr>  Artículo 42. Las dependencias y entidades, bajo su responsabilidad, podrán contratar adquisiciones, arrendamientos y servicios, sin sujetarse al procedimiento de licitación pública, a través de los de invitación a cuando menos tres personas o de adjudicación directa, cuando el importe de cada operación no exceda los montos máximos que al efecto se establecerán en el Presupuesto de Egresos de la Federación, siempre que las operaciones no se fraccionen para quedar comprendidas en los supuestos de excepción a la licitación pública a que se refiere este artículo. (…)  La suma de las operaciones que se realicen al amparo de este artículo no podrá exceder del treinta por ciento del presupuesto de adquisiciones, arrendamientos y servicios autorizado a la dependencia o entidad en cada ejercicio presupuestario. La contratación deberá ajustarse a los límites establecidos en el Presupuesto de Egresos de la Federación.  Para contratar adjudicaciones directas, cuyo monto sea igual o superior a la cantidad de trescientas veces el salario mínimo diario general vigente en el Distrito Federal, se deberá contar con al menos tres cotizaciones con las mismas condiciones, que se hayan obtenido en los treinta días previos al de la adjudicación y consten en documento en el cual se identifiquen indubitablemente al proveedor oferente.     </vt:lpstr>
      <vt:lpstr>Artículo 47. Las dependencias y entidades podrán celebrar contratos abiertos para adquirir bienes, arrendamientos o servicios que requieran de manera reiterada conforme a lo siguiente:   I.  Se establecerá la cantidad mínima y máxima de los bienes, arrendamientos o servicios a contratar; o bien, el presupuesto mínimo y máximo que podrá ejercerse. La cantidad o presupuesto mínimo no podrá ser inferior al cuarenta por ciento de la cantidad o presupuesto máximo. (…) </vt:lpstr>
      <vt:lpstr>     REGLAMENTO DE LA LEY DE ADQUISICIONES, ARRENDAMIENTOS Y SERVICIOS DEL SECTOR PÚBLICO Artículo 2. Adicionalmente a las definiciones contenidas en el artículo 2 de la Ley, para los efectos de este  Reglamento se entenderá por: I. Área contratante: la facultada en la dependencia o entidad para realizar procedimientos de contratación a  efecto de adquirir o arrendar bienes o contratar la prestación de servicios que requiera la dependencia o  entidad de que se trate; II. Área requirente: la que en la dependencia o entidad, solicite o requiera formalmente la adquisición o  arrendamiento de bienes o la prestación de servicios, o bien aquélla que los utilizará; III. Área técnica: la que en la dependencia o entidad elabora las especificaciones técnicas que se deberán  incluir en el procedimiento de contratación, evalúa la propuesta técnica de las proposiciones y es  responsable de responder en la junta de aclaraciones, las preguntas que sobre estos aspectos realicen los  licitantes; el Área técnica, podrá tener también el carácter de Área requirente. (…)   </vt:lpstr>
      <vt:lpstr>Artículo 74.- Para efectos del primer párrafo del artículo 42 de la Ley, se considerará que existe fraccionamiento de las operaciones, cuando en las contrataciones involucradas se presenten las siguientes circunstancias:   I. Todas estén fundadas en el artículo 42 de la Ley y la suma de sus importes superen el monto máximo indicado en el Presupuesto de Egresos de la Federación para cada procedimiento de excepción;  II. Los bienes o servicios objeto de las contrataciones sean exactamente los mismos;  III. Las operaciones se efectúen en un sólo ejercicio fiscal;  IV. El Área contratante o el Área requirente pudieron prever las contrataciones en un sólo procedimiento, sin que se haya realizado de esta forma, y  V. Las solicitudes de contratación se realicen por la misma Área requirente y el Área contratante sea la misma, o bien, el Área requirente sea la misma y el Área contratante sea diferente.</vt:lpstr>
      <vt:lpstr>Artículo 82.  Las dependencias y entidades, en contrataciones iguales o superiores al equivalente a trescientas  veces el salario mínimo general diario vigente en el Distrito Federal, deberán formalizar las adquisiciones, arrendamientos y servicios a través de contratos, los cuales deberán contener, en lo aplicable, los elementos a que se refiere el artículo 45 de la Ley y lo previsto en el artículo 81 de este Reglamento, debiendo considerar el contenido de la convocatoria a la licitación pública, de la invitación a cuando menos tres personas o de la solicitud de cotización y, en su caso, de sus modificaciones. (…)    </vt:lpstr>
      <vt:lpstr>Montos de actuación (*ANTES DE IVA)   (CIRCULAR NO. 6)</vt:lpstr>
      <vt:lpstr>Montos de actuación (*ANTES DE IVA)  (CIRCULAR NO. 6) </vt:lpstr>
      <vt:lpstr>   Clasificador por Objeto del Gasto para la Administración Pública Federal  24 de julio de 2013  (Publicación DOF, validar sus actualizaciones)   . </vt:lpstr>
      <vt:lpstr>Descarga de formatos de contratos ECUS y ÁREA CENTRAL</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CONTRATOS DE ADQUISICIÓN DE BIENES</dc:title>
  <dc:creator>IPN</dc:creator>
  <cp:lastModifiedBy>Jose Oviedo</cp:lastModifiedBy>
  <cp:revision>45</cp:revision>
  <dcterms:created xsi:type="dcterms:W3CDTF">2016-04-06T14:55:05Z</dcterms:created>
  <dcterms:modified xsi:type="dcterms:W3CDTF">2018-04-17T20:03:27Z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0x0101008049A8B93FB90A468C377DE074B4C33B</vt:lpwstr>
  </property>
</Properties>
</file>